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95" r:id="rId7"/>
    <p:sldId id="262" r:id="rId8"/>
    <p:sldId id="265" r:id="rId9"/>
    <p:sldId id="266" r:id="rId10"/>
    <p:sldId id="267" r:id="rId11"/>
    <p:sldId id="297" r:id="rId12"/>
    <p:sldId id="270" r:id="rId13"/>
    <p:sldId id="298" r:id="rId14"/>
    <p:sldId id="296" r:id="rId15"/>
    <p:sldId id="271" r:id="rId16"/>
    <p:sldId id="299" r:id="rId17"/>
    <p:sldId id="272" r:id="rId18"/>
    <p:sldId id="300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7" r:id="rId29"/>
    <p:sldId id="288" r:id="rId30"/>
    <p:sldId id="289" r:id="rId31"/>
    <p:sldId id="290" r:id="rId32"/>
    <p:sldId id="291" r:id="rId33"/>
    <p:sldId id="292" r:id="rId34"/>
    <p:sldId id="29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19" autoAdjust="0"/>
    <p:restoredTop sz="94671" autoAdjust="0"/>
  </p:normalViewPr>
  <p:slideViewPr>
    <p:cSldViewPr>
      <p:cViewPr>
        <p:scale>
          <a:sx n="80" d="100"/>
          <a:sy n="80" d="100"/>
        </p:scale>
        <p:origin x="-216" y="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352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48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73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79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7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560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75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04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63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20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91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806BC-546C-4923-A6FD-ED598B015310}" type="datetimeFigureOut">
              <a:rPr lang="en-US" smtClean="0"/>
              <a:t>11/8/2018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36A1F-708B-4F2F-89B3-C1B9BF05B6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75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//upload.wikimedia.org/wikipedia/commons/1/17/1928_Electoral_Map.png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//upload.wikimedia.org/wikipedia/commons/3/39/1936_Electoral_Map.png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//upload.wikimedia.org/wikipedia/commons/9/92/1964_Electoral_Map.png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//upload.wikimedia.org/wikipedia/commons/4/43/ElectoralCollege1984-Large.png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://upload.wikimedia.org/wikipedia/commons/e/ec/112USSenateStructure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hyperlink" Target="http://upload.wikimedia.org/wikipedia/en/4/4c/Parliament2010UK.svg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://www.google.com/url?sa=i&amp;source=images&amp;cd=&amp;cad=rja&amp;docid=BJ0x4pwbWZvx_M&amp;tbnid=x9zyybstITiuAM:&amp;ved=0CAgQjRwwAA&amp;url=http://en.wikipedia.org/wiki/File:US_Electoral_College_Map.PNG&amp;ei=04J1UY7jB-SKjALcgYGACA&amp;psig=AFQjCNFJYDK4a9LLp_MVeGQ0MXPdi7wnMg&amp;ust=1366742099195569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://upload.wikimedia.org/wikipedia/commons/6/6a/ElectoralCollege1992.sv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://upload.wikimedia.org/wikipedia/commons/a/a9/ElectoralCollege1912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hyperlink" Target="http://upload.wikimedia.org/wikipedia/commons/4/41/ElectoralCollege1968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Henry_Clay.JPG" TargetMode="External"/><Relationship Id="rId3" Type="http://schemas.openxmlformats.org/officeDocument/2006/relationships/image" Target="../media/image7.jpeg"/><Relationship Id="rId7" Type="http://schemas.openxmlformats.org/officeDocument/2006/relationships/image" Target="../media/image9.png"/><Relationship Id="rId2" Type="http://schemas.openxmlformats.org/officeDocument/2006/relationships/hyperlink" Target="http://en.wikipedia.org/wiki/File:Andrew_Jackson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File:WilliamHCrawford.png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en.wikipedia.org/wiki/File:JohnQAdams.png" TargetMode="External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smtClean="0"/>
              <a:t>Political Parties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76400"/>
            <a:ext cx="6400800" cy="1371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Evolution of the Two Party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MT. 4 – Learning Target 1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52600" y="3657600"/>
            <a:ext cx="5791200" cy="2308324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are political parties and what are they for?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Where did parties come from and how have they changed over time?</a:t>
            </a: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chemeClr val="bg1"/>
                </a:solidFill>
              </a:rPr>
              <a:t>What are the political parties today and how are they different?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11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sonofthesouth.net/slavery/abraham-lincoln/pictures/abraham-lincoln-6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57200"/>
            <a:ext cx="3878103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86652" y="579120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Republicans dominated after the Civil War: 1860 – 1932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-152400" y="609600"/>
            <a:ext cx="38781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Abraham </a:t>
            </a:r>
          </a:p>
          <a:p>
            <a:pPr algn="ctr"/>
            <a:r>
              <a:rPr lang="en-US" sz="2400" dirty="0" smtClean="0"/>
              <a:t>Lincoln, 1861-1865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262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ile:1928 Electoral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185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3.gstatic.com/images?q=tbn:ANd9GcQ-HtpHJn_QoVbmE8EJIuLlmScgcNt3x9zxw6E54_Za6WGppSue&amp;t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57199"/>
            <a:ext cx="3962400" cy="467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4607" y="6096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Franklin D. Roosevelt, </a:t>
            </a:r>
          </a:p>
          <a:p>
            <a:pPr algn="ctr"/>
            <a:r>
              <a:rPr lang="en-US" sz="2400" dirty="0" smtClean="0"/>
              <a:t>1933-1945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800507" y="5403410"/>
            <a:ext cx="5299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Democrats dominated after the Great Depression: 1932-1968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044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1936 Electoral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55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ile:1964 Electoral Map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14400"/>
            <a:ext cx="762000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905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ience.co.il/People/Ronald-Reagan/images/Ronald-Reaga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07170"/>
            <a:ext cx="4082921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533400" y="272534"/>
            <a:ext cx="4082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Ronald Reagan, </a:t>
            </a:r>
          </a:p>
          <a:p>
            <a:pPr algn="ctr"/>
            <a:r>
              <a:rPr lang="en-US" sz="2400" dirty="0" smtClean="0"/>
              <a:t>1981 – 1989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37123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Vietnam War, Civil Rights, &amp; “Reagan Revolution” brought back the popularity of the Republican Party: 1968-1992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4811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ElectoralCollege1984-Large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90600"/>
            <a:ext cx="8080744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99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visitingdc.com/images/bill-clinton-pi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457200"/>
            <a:ext cx="252087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nndb.com/people/360/000022294/george-w-bus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57200"/>
            <a:ext cx="2314575" cy="292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wtv-zone.com/Mary/WebPageGifs/WEBPAGEGIFS2/WebPageGifs3/OBAMA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018" y="386546"/>
            <a:ext cx="2362200" cy="299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0999" y="3581400"/>
            <a:ext cx="25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1993 – 2001</a:t>
            </a:r>
          </a:p>
          <a:p>
            <a:pPr algn="ctr"/>
            <a:r>
              <a:rPr lang="en-US" dirty="0" smtClean="0"/>
              <a:t>Democrat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21049" y="3581400"/>
            <a:ext cx="25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2001 – 2009</a:t>
            </a:r>
          </a:p>
          <a:p>
            <a:pPr algn="ctr"/>
            <a:r>
              <a:rPr lang="en-US" dirty="0" smtClean="0"/>
              <a:t>Republican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19680" y="3581400"/>
            <a:ext cx="25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2009 – 2017 </a:t>
            </a:r>
          </a:p>
          <a:p>
            <a:pPr algn="ctr"/>
            <a:r>
              <a:rPr lang="en-US" dirty="0" smtClean="0"/>
              <a:t>Democrat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662218" y="4807803"/>
            <a:ext cx="5299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No one party has dominated since 1992 election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US" sz="2400" dirty="0" smtClean="0"/>
              <a:t>Split between “Red” and “Blue” states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976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lectoralCollege2012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6169933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38600" y="4428898"/>
            <a:ext cx="472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Candidate	Electoral 		Popular</a:t>
            </a:r>
          </a:p>
          <a:p>
            <a:r>
              <a:rPr lang="en-US" dirty="0" smtClean="0"/>
              <a:t>Obama		     332 		   51.1%</a:t>
            </a:r>
          </a:p>
          <a:p>
            <a:r>
              <a:rPr lang="en-US" dirty="0" smtClean="0"/>
              <a:t>Romney		     206		   47.2%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60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Third Parties in American Politics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Their Roles and Functions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Political Party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group of people</a:t>
            </a:r>
          </a:p>
          <a:p>
            <a:r>
              <a:rPr lang="en-US" dirty="0" smtClean="0"/>
              <a:t>Influence policy agendas</a:t>
            </a:r>
          </a:p>
          <a:p>
            <a:r>
              <a:rPr lang="en-US" dirty="0" smtClean="0"/>
              <a:t>Hold government power</a:t>
            </a:r>
          </a:p>
          <a:p>
            <a:r>
              <a:rPr lang="en-US" dirty="0" smtClean="0"/>
              <a:t>Elect candidates to public office</a:t>
            </a:r>
          </a:p>
          <a:p>
            <a:r>
              <a:rPr lang="en-US" dirty="0" smtClean="0"/>
              <a:t>Not mentioned anywhere in the Constitution</a:t>
            </a:r>
            <a:endParaRPr lang="en-US" dirty="0"/>
          </a:p>
        </p:txBody>
      </p:sp>
      <p:pic>
        <p:nvPicPr>
          <p:cNvPr id="1026" name="Picture 2" descr="http://aidmyprofile.com/myspace-graphics/images/Vote%20For%20President/Democratic/democratic_d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95400"/>
            <a:ext cx="2438400" cy="217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fairlist.wikispaces.com/file/view/639-gop-elephant.jpg/165523605/639-gop-elepha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581400"/>
            <a:ext cx="2373036" cy="1981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64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essencerestored.com/wp-content/uploads/2010/10/Green+party+logo_1235_19724875_1_0_7057151_300320x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743200"/>
            <a:ext cx="3048000" cy="3048001"/>
          </a:xfrm>
          <a:prstGeom prst="rect">
            <a:avLst/>
          </a:prstGeom>
          <a:noFill/>
        </p:spPr>
      </p:pic>
      <p:pic>
        <p:nvPicPr>
          <p:cNvPr id="1030" name="Picture 6" descr="http://www.wildwestweb.net/cwp/cwp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3664830" cy="2514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762000" y="3657600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Republican Party, 1856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63685" y="5837445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Green Party, 2000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7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Third Party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Single Issue Party – formed to oppose or promote one issue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Green Party (2000 - present) – promoted environmental issues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http://apush-wiki-marlborough-school.wikispaces.com/file/view/greenback.gif/70226697/greenback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28600"/>
            <a:ext cx="2971800" cy="2971803"/>
          </a:xfrm>
          <a:prstGeom prst="rect">
            <a:avLst/>
          </a:prstGeom>
          <a:noFill/>
        </p:spPr>
      </p:pic>
      <p:pic>
        <p:nvPicPr>
          <p:cNvPr id="21510" name="Picture 6" descr="http://www.silverbearcafe.com/private/images/MapofU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352800"/>
            <a:ext cx="5562600" cy="298526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15240" y="3352800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Greenback Party, late 1800s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820144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Populist Party, late 1800s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Third Party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Economic Protest Party – protesting a specific economic problem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 Party(2009 - ) – protested increased taxes and government spending</a:t>
            </a:r>
          </a:p>
        </p:txBody>
      </p:sp>
    </p:spTree>
    <p:extLst>
      <p:ext uri="{BB962C8B-B14F-4D97-AF65-F5344CB8AC3E}">
        <p14:creationId xmlns:p14="http://schemas.microsoft.com/office/powerpoint/2010/main" val="346988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hermes-press.com/deb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3832412" cy="2895600"/>
          </a:xfrm>
          <a:prstGeom prst="rect">
            <a:avLst/>
          </a:prstGeom>
          <a:noFill/>
        </p:spPr>
      </p:pic>
      <p:pic>
        <p:nvPicPr>
          <p:cNvPr id="22532" name="Picture 4" descr="http://americanglob.com/wp-content/uploads/2009/12/Libertarian-Par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135910"/>
            <a:ext cx="3810000" cy="3810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671578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Socialist Party, early 20</a:t>
            </a:r>
            <a:r>
              <a:rPr 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dirty="0" smtClean="0">
                <a:solidFill>
                  <a:schemeClr val="bg1"/>
                </a:solidFill>
              </a:rPr>
              <a:t> Century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06485" y="5945910"/>
            <a:ext cx="3588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Libertarian Party, 1971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Third Party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Ideological Party – formed by people committed to a set of beliefs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Libertarian Party (1971 - present) – favors reducing the role of government in citizens’ lives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3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virginiawestern.edu/faculty/vwhansd/his122/Images/TRtoon_BullMoo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304801"/>
            <a:ext cx="3200400" cy="3717456"/>
          </a:xfrm>
          <a:prstGeom prst="rect">
            <a:avLst/>
          </a:prstGeom>
          <a:noFill/>
        </p:spPr>
      </p:pic>
      <p:pic>
        <p:nvPicPr>
          <p:cNvPr id="23556" name="Picture 4" descr="http://3.bp.blogspot.com/_CUaZNu8Xjgc/S9KwaH4u5YI/AAAAAAAAAlk/SsmGVeQagZk/s1600/str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590800"/>
            <a:ext cx="4581525" cy="29718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6886" y="4191000"/>
            <a:ext cx="3588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“Bull Moose” Progressive Party, 1912 (split from Republican Party)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00600" y="5562601"/>
            <a:ext cx="3588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States’ Rights Democrats, “</a:t>
            </a:r>
            <a:r>
              <a:rPr lang="en-US" dirty="0" err="1" smtClean="0">
                <a:solidFill>
                  <a:schemeClr val="bg1"/>
                </a:solidFill>
              </a:rPr>
              <a:t>Dixiecrats</a:t>
            </a:r>
            <a:r>
              <a:rPr lang="en-US" dirty="0" smtClean="0">
                <a:solidFill>
                  <a:schemeClr val="bg1"/>
                </a:solidFill>
              </a:rPr>
              <a:t>”, 1948 (split from Democratic Party)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69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Types of Third Party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Splinter Party – formed by people unhappy with a major party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Progressive “Bull Moose” Party (1912)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States’ Rights “</a:t>
            </a:r>
            <a:r>
              <a:rPr lang="en-US" dirty="0" err="1" smtClean="0">
                <a:solidFill>
                  <a:schemeClr val="bg1"/>
                </a:solidFill>
              </a:rPr>
              <a:t>Dixiecrat</a:t>
            </a:r>
            <a:r>
              <a:rPr lang="en-US" dirty="0" smtClean="0">
                <a:solidFill>
                  <a:schemeClr val="bg1"/>
                </a:solidFill>
              </a:rPr>
              <a:t>” Party (1948)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5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Roles Played by Third Parties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6655"/>
            <a:ext cx="8229600" cy="2895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Bring new platform issues to the attention of voters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Force major parties to accept specific issues and include them in their platforms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 - Green Party = environmental issues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Description: http://aidmyprofile.com/myspace-graphics/images/Vote%20For%20President/Democratic/democratic_donk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1791269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4" descr="Description: http://fairlist.wikispaces.com/file/view/639-gop-elephant.jpg/165523605/639-gop-elephan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4198"/>
            <a:ext cx="1825682" cy="1521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770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Election Results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US Model: “Winner Take All”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40401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Democratic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40 %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Republican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35 %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Green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15 %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Libertarian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10 %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European Model: Proportional Representation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0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4724400" y="2438400"/>
          <a:ext cx="4040188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0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00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Party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Percentage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Conservative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40 %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Liberal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35 %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Labor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15 %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Socialist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10 % </a:t>
                      </a:r>
                      <a:endParaRPr lang="en-US" sz="2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07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Originated in Washington’s first term</a:t>
            </a:r>
          </a:p>
          <a:p>
            <a:r>
              <a:rPr lang="en-US" dirty="0" smtClean="0"/>
              <a:t>Most founders were opposed to political parties</a:t>
            </a:r>
          </a:p>
          <a:p>
            <a:r>
              <a:rPr lang="en-US" dirty="0" smtClean="0"/>
              <a:t>Development of “factions”  around two powerful figures</a:t>
            </a:r>
            <a:endParaRPr lang="en-US" dirty="0"/>
          </a:p>
        </p:txBody>
      </p:sp>
      <p:pic>
        <p:nvPicPr>
          <p:cNvPr id="2050" name="Picture 2" descr="http://www.earstohear.net/images/GeorgeWashing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447800"/>
            <a:ext cx="30670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29200" y="54102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George Washington, 1789 – 1797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41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File:112USSenateStructur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33400"/>
            <a:ext cx="4876800" cy="2438400"/>
          </a:xfrm>
          <a:prstGeom prst="rect">
            <a:avLst/>
          </a:prstGeom>
          <a:noFill/>
        </p:spPr>
      </p:pic>
      <p:pic>
        <p:nvPicPr>
          <p:cNvPr id="24582" name="Picture 6" descr="File:Parliament2010UK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657600"/>
            <a:ext cx="4176576" cy="22098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72000" y="6096000"/>
            <a:ext cx="4038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Baskerville Old Face" pitchFamily="18" charset="0"/>
              </a:rPr>
              <a:t>British House of Commons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81600" y="11430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U.S. Two-Party System</a:t>
            </a:r>
          </a:p>
          <a:p>
            <a:r>
              <a:rPr lang="en-US" dirty="0" smtClean="0"/>
              <a:t>(Vote for Candidate)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76400" y="474726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European Multi-Party Proportional Representation</a:t>
            </a:r>
          </a:p>
          <a:p>
            <a:r>
              <a:rPr lang="en-US" dirty="0" smtClean="0"/>
              <a:t>(Vote for Party)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50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Electoral College and Third Parties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667000"/>
            <a:ext cx="8229600" cy="37708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“Winner Take All”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Whichever candidate wins the most popular votes in any state, also takes all of the electoral votes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Even if a third party candidate receives a large number of votes, if it is not the most votes, that candidate receives nothing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irc_mi" descr="20081115211303!US_Electoral_College_Map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273" y="1295400"/>
            <a:ext cx="3048000" cy="1884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715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File:ElectoralCollege1992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0400" y="2819400"/>
            <a:ext cx="5243870" cy="3048000"/>
          </a:xfrm>
          <a:prstGeom prst="rect">
            <a:avLst/>
          </a:prstGeom>
          <a:noFill/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685800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</a:t>
                      </a:r>
                      <a:r>
                        <a:rPr lang="en-US" baseline="0" dirty="0" smtClean="0"/>
                        <a:t>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Electoral Votes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Bill Clinton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 43.0%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         370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George H.W. Bush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37.5%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168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Ross Perot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18.9%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 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12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Third Parties as “Spoilers”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Third Parties may pull votes away from major parties in close elections and help influence the outcome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Ralph Nader’s Green Party in 2000 helped Bush [Republican] defeat Gore [Democrat]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0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File:ElectoralCollege1912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1" y="533400"/>
            <a:ext cx="4343400" cy="2524602"/>
          </a:xfrm>
          <a:prstGeom prst="rect">
            <a:avLst/>
          </a:prstGeom>
          <a:noFill/>
        </p:spPr>
      </p:pic>
      <p:pic>
        <p:nvPicPr>
          <p:cNvPr id="26628" name="Picture 4" descr="File:ElectoralCollege1968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810001"/>
            <a:ext cx="4114800" cy="2391728"/>
          </a:xfrm>
          <a:prstGeom prst="rect">
            <a:avLst/>
          </a:prstGeom>
          <a:noFill/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527963"/>
              </p:ext>
            </p:extLst>
          </p:nvPr>
        </p:nvGraphicFramePr>
        <p:xfrm>
          <a:off x="5181600" y="381000"/>
          <a:ext cx="3505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Electoral Vote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Wilson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41.8%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435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Roosevelt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27.4%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88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Taft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23.2%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4038600"/>
          <a:ext cx="35052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Candidate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Popular Vote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Electoral Vote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Nixon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43.4%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301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Humphrey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42.7%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191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dirty="0" smtClean="0"/>
                        <a:t>Wallace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13.5%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46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1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Jefferson vs. Hamilton</a:t>
            </a:r>
            <a:endParaRPr lang="en-US" dirty="0"/>
          </a:p>
        </p:txBody>
      </p:sp>
      <p:pic>
        <p:nvPicPr>
          <p:cNvPr id="3074" name="Picture 2" descr="http://sc94.ameslab.gov/TOUR/tjeffers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76400"/>
            <a:ext cx="2895600" cy="37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nowledgerush.com/wiki_image/2/22/Hamilton_sma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3265730" cy="371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 txBox="1">
            <a:spLocks/>
          </p:cNvSpPr>
          <p:nvPr/>
        </p:nvSpPr>
        <p:spPr>
          <a:xfrm>
            <a:off x="454025" y="5389306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Democratic-Republican Party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4572000" y="5562600"/>
            <a:ext cx="4040188" cy="639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Federalist Party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723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“Era of Good Feeling”: 1816 - 1828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Democratic-Republicans dominated politics</a:t>
            </a:r>
          </a:p>
          <a:p>
            <a:r>
              <a:rPr lang="en-US" dirty="0" smtClean="0"/>
              <a:t>No political party competition</a:t>
            </a:r>
          </a:p>
          <a:p>
            <a:r>
              <a:rPr lang="en-US" dirty="0" smtClean="0"/>
              <a:t>Ended with elections of 1824-1828</a:t>
            </a:r>
            <a:endParaRPr lang="en-US" dirty="0"/>
          </a:p>
        </p:txBody>
      </p:sp>
      <p:pic>
        <p:nvPicPr>
          <p:cNvPr id="4098" name="Picture 2" descr="http://lifetussle.files.wordpress.com/2008/03/monr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0"/>
            <a:ext cx="33528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8674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James Monroe, 1817 – 1825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79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drew Jacks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891"/>
            <a:ext cx="1091713" cy="1323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JohnQAdams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1676400"/>
            <a:ext cx="1091713" cy="146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WilliamHCrawford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3276600"/>
            <a:ext cx="1091712" cy="133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enry Clay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756440"/>
            <a:ext cx="1088537" cy="131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28800" y="68580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99 Electoral Votes       41.4 % of popular vote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28800" y="2225023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84 Electoral Votes       30.9 % of popular vote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3761147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41 Electoral Votes       11.2 % of popular vote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5227920"/>
            <a:ext cx="601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37 Electoral Votes       13.0 % of popular vote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248400" y="5884066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131 needed to be elected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477000" y="2225023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477000" y="685800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3761147"/>
            <a:ext cx="685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5" name="Line Callout 1 4"/>
          <p:cNvSpPr/>
          <p:nvPr/>
        </p:nvSpPr>
        <p:spPr>
          <a:xfrm>
            <a:off x="2286000" y="5884066"/>
            <a:ext cx="2895600" cy="821534"/>
          </a:xfrm>
          <a:prstGeom prst="borderCallout1">
            <a:avLst>
              <a:gd name="adj1" fmla="val 18750"/>
              <a:gd name="adj2" fmla="val -8333"/>
              <a:gd name="adj3" fmla="val -54456"/>
              <a:gd name="adj4" fmla="val -34027"/>
            </a:avLst>
          </a:prstGeom>
          <a:ln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62200" y="5837899"/>
            <a:ext cx="274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Speaker of the House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Gave his support to  Adams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Became Secretary of State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695246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2" grpId="0" animBg="1"/>
      <p:bldP spid="13" grpId="0" animBg="1"/>
      <p:bldP spid="5" grpId="0" animBg="1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286"/>
            <a:ext cx="422148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</a:t>
            </a:r>
            <a:r>
              <a:rPr lang="en-US" dirty="0" err="1" smtClean="0"/>
              <a:t>Jacksonian</a:t>
            </a:r>
            <a:r>
              <a:rPr lang="en-US" dirty="0" smtClean="0"/>
              <a:t>” Democrats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206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Jackson became leader of a new Democratic Party</a:t>
            </a:r>
          </a:p>
          <a:p>
            <a:r>
              <a:rPr lang="en-US" dirty="0" smtClean="0"/>
              <a:t>Became party of the “common man” and States’ Rights</a:t>
            </a:r>
            <a:endParaRPr lang="en-US" dirty="0"/>
          </a:p>
        </p:txBody>
      </p:sp>
      <p:pic>
        <p:nvPicPr>
          <p:cNvPr id="5122" name="Picture 2" descr="http://bookexcerpts.files.wordpress.com/2009/07/andrew-jac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2286000" cy="226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9200" y="533400"/>
            <a:ext cx="388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Whig Party</a:t>
            </a:r>
            <a:endParaRPr lang="en-US" sz="4000" dirty="0"/>
          </a:p>
        </p:txBody>
      </p:sp>
      <p:pic>
        <p:nvPicPr>
          <p:cNvPr id="7" name="Picture 2" descr="http://avhs-apush.wikispaces.com/file/view/Henry_Clay.jpg/44065919/Henry_Cla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4038601"/>
            <a:ext cx="1866900" cy="2276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5"/>
          <p:cNvSpPr>
            <a:spLocks noGrp="1"/>
          </p:cNvSpPr>
          <p:nvPr>
            <p:ph sz="quarter" idx="4294967295"/>
          </p:nvPr>
        </p:nvSpPr>
        <p:spPr>
          <a:xfrm>
            <a:off x="4880552" y="1241286"/>
            <a:ext cx="4041775" cy="256871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Opponents of Jackson supported by merchants, bankers, &amp; planters</a:t>
            </a:r>
          </a:p>
          <a:p>
            <a:r>
              <a:rPr lang="en-US" sz="2800" dirty="0" smtClean="0"/>
              <a:t>Defended federal authority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6368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Andrew Jackson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19750" y="6368534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Henry Clay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2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Slavery and the Civil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Both Whigs and Democrats split over slavery</a:t>
            </a:r>
          </a:p>
          <a:p>
            <a:r>
              <a:rPr lang="en-US" dirty="0" smtClean="0"/>
              <a:t>New anti-slavery party emerged: The Republican Party</a:t>
            </a:r>
            <a:endParaRPr lang="en-US" dirty="0"/>
          </a:p>
        </p:txBody>
      </p:sp>
      <p:pic>
        <p:nvPicPr>
          <p:cNvPr id="7170" name="Picture 2" descr="http://scrapetv.com/News/News%20Pages/usa/images-3/Sla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52600"/>
            <a:ext cx="4025405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1240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Modern Political Party Era: </a:t>
            </a:r>
            <a:br>
              <a:rPr lang="en-US" dirty="0" smtClean="0"/>
            </a:br>
            <a:r>
              <a:rPr lang="en-US" dirty="0" smtClean="0"/>
              <a:t>1860 - Present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Democratic Party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More liberal party – women, minorities, working class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Republican Party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More conservative party – white males, Christians, middle and upper class voters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95400" y="4343400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Power has shifted back and forth between the two parties in response to national events and priorities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3749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2799</TotalTime>
  <Words>840</Words>
  <Application>Microsoft Office PowerPoint</Application>
  <PresentationFormat>On-screen Show (4:3)</PresentationFormat>
  <Paragraphs>171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Baskerville Old Face</vt:lpstr>
      <vt:lpstr>Calibri</vt:lpstr>
      <vt:lpstr>Office Theme</vt:lpstr>
      <vt:lpstr>Political Parties</vt:lpstr>
      <vt:lpstr>Political Party</vt:lpstr>
      <vt:lpstr>Origins</vt:lpstr>
      <vt:lpstr>Jefferson vs. Hamilton</vt:lpstr>
      <vt:lpstr>“Era of Good Feeling”: 1816 - 1828</vt:lpstr>
      <vt:lpstr>PowerPoint Presentation</vt:lpstr>
      <vt:lpstr>“Jacksonian” Democrats</vt:lpstr>
      <vt:lpstr>Slavery and the Civil War</vt:lpstr>
      <vt:lpstr>The Modern Political Party Era:  1860 - Present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Third Parties in American Politics</vt:lpstr>
      <vt:lpstr>PowerPoint Presentation</vt:lpstr>
      <vt:lpstr>Types of Third Party</vt:lpstr>
      <vt:lpstr>PowerPoint Presentation</vt:lpstr>
      <vt:lpstr>Types of Third Party</vt:lpstr>
      <vt:lpstr>PowerPoint Presentation</vt:lpstr>
      <vt:lpstr>Types of Third Party</vt:lpstr>
      <vt:lpstr>PowerPoint Presentation</vt:lpstr>
      <vt:lpstr>Types of Third Party</vt:lpstr>
      <vt:lpstr>Roles Played by Third Parties</vt:lpstr>
      <vt:lpstr>Election Results</vt:lpstr>
      <vt:lpstr>PowerPoint Presentation</vt:lpstr>
      <vt:lpstr>Electoral College and Third Parties</vt:lpstr>
      <vt:lpstr>PowerPoint Presentation</vt:lpstr>
      <vt:lpstr>Third Parties as “Spoilers”</vt:lpstr>
      <vt:lpstr>PowerPoint Presentation</vt:lpstr>
    </vt:vector>
  </TitlesOfParts>
  <Company>Lindsay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</dc:title>
  <dc:creator>Brett Pierotte</dc:creator>
  <cp:lastModifiedBy>Joseph Traeger</cp:lastModifiedBy>
  <cp:revision>51</cp:revision>
  <dcterms:created xsi:type="dcterms:W3CDTF">2011-04-12T14:21:44Z</dcterms:created>
  <dcterms:modified xsi:type="dcterms:W3CDTF">2018-11-08T15:44:01Z</dcterms:modified>
</cp:coreProperties>
</file>