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 2 LT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487055"/>
            <a:ext cx="9601200" cy="52370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Four types of Structures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Perfect competition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Monopolistic competition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Oligopoly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Monopoly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Based on four characteristics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Number of sellers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Types of products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Ease of entry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sz="2400" dirty="0" smtClean="0"/>
              <a:t>Market power</a:t>
            </a:r>
          </a:p>
        </p:txBody>
      </p:sp>
    </p:spTree>
    <p:extLst>
      <p:ext uri="{BB962C8B-B14F-4D97-AF65-F5344CB8AC3E}">
        <p14:creationId xmlns:p14="http://schemas.microsoft.com/office/powerpoint/2010/main" val="21569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Perfect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60945"/>
            <a:ext cx="9601200" cy="52970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Large number of sellers</a:t>
            </a:r>
          </a:p>
          <a:p>
            <a:pPr lvl="1"/>
            <a:r>
              <a:rPr lang="en-US" sz="2400" dirty="0" smtClean="0"/>
              <a:t>Therefore a lot of competition to keep prices low</a:t>
            </a:r>
          </a:p>
          <a:p>
            <a:r>
              <a:rPr lang="en-US" sz="2400" dirty="0" smtClean="0"/>
              <a:t>Easy to enter and leave</a:t>
            </a:r>
          </a:p>
          <a:p>
            <a:pPr lvl="1"/>
            <a:r>
              <a:rPr lang="en-US" sz="2400" dirty="0" smtClean="0"/>
              <a:t>No real barriers to entry</a:t>
            </a:r>
          </a:p>
          <a:p>
            <a:pPr lvl="1"/>
            <a:r>
              <a:rPr lang="en-US" sz="2400" dirty="0" smtClean="0"/>
              <a:t>Can start business and quit at any time and nothing happens to price or supply</a:t>
            </a:r>
          </a:p>
          <a:p>
            <a:r>
              <a:rPr lang="en-US" sz="2400" dirty="0" smtClean="0"/>
              <a:t>Identical Products</a:t>
            </a:r>
          </a:p>
          <a:p>
            <a:pPr lvl="1"/>
            <a:r>
              <a:rPr lang="en-US" sz="2400" dirty="0" smtClean="0"/>
              <a:t>All products exactly identical, no variation, means low prices</a:t>
            </a:r>
          </a:p>
          <a:p>
            <a:r>
              <a:rPr lang="en-US" sz="2400" dirty="0" smtClean="0"/>
              <a:t>No market power</a:t>
            </a:r>
          </a:p>
          <a:p>
            <a:pPr lvl="1"/>
            <a:r>
              <a:rPr lang="en-US" sz="2400" dirty="0" smtClean="0"/>
              <a:t>No control over price</a:t>
            </a:r>
          </a:p>
          <a:p>
            <a:pPr lvl="1"/>
            <a:r>
              <a:rPr lang="en-US" sz="2400" dirty="0" smtClean="0"/>
              <a:t>Many substitutes equals you sell for what the market is willing to pay only.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52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8509"/>
            <a:ext cx="9601200" cy="5509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Most normal style of competition</a:t>
            </a:r>
          </a:p>
          <a:p>
            <a:r>
              <a:rPr lang="en-US" sz="2400" dirty="0" smtClean="0"/>
              <a:t>Large number of sellers</a:t>
            </a:r>
          </a:p>
          <a:p>
            <a:pPr lvl="1"/>
            <a:r>
              <a:rPr lang="en-US" sz="2400" dirty="0" smtClean="0"/>
              <a:t>Same as perfect competition</a:t>
            </a:r>
          </a:p>
          <a:p>
            <a:r>
              <a:rPr lang="en-US" sz="2400" dirty="0" smtClean="0"/>
              <a:t>Easy to enter and exit</a:t>
            </a:r>
          </a:p>
          <a:p>
            <a:pPr lvl="1"/>
            <a:r>
              <a:rPr lang="en-US" sz="2400" dirty="0" smtClean="0"/>
              <a:t>No real barriers to entry, can affect market a little if business left, but not much</a:t>
            </a:r>
          </a:p>
          <a:p>
            <a:r>
              <a:rPr lang="en-US" sz="2400" dirty="0" smtClean="0"/>
              <a:t>Differentiated product</a:t>
            </a:r>
          </a:p>
          <a:p>
            <a:pPr lvl="1"/>
            <a:r>
              <a:rPr lang="en-US" sz="2400" dirty="0" smtClean="0"/>
              <a:t>Similar products, but different characteristics</a:t>
            </a:r>
          </a:p>
          <a:p>
            <a:pPr lvl="1"/>
            <a:r>
              <a:rPr lang="en-US" sz="2400" dirty="0" smtClean="0"/>
              <a:t>Color, style, taste, form, etc…</a:t>
            </a:r>
          </a:p>
          <a:p>
            <a:r>
              <a:rPr lang="en-US" sz="2400" dirty="0" smtClean="0"/>
              <a:t>Some market power</a:t>
            </a:r>
          </a:p>
          <a:p>
            <a:pPr lvl="1"/>
            <a:r>
              <a:rPr lang="en-US" sz="2400" dirty="0" smtClean="0"/>
              <a:t>Due to differentiation, have some market power, but cannot have price too different or will lose consumers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06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9800"/>
          </a:xfrm>
        </p:spPr>
        <p:txBody>
          <a:bodyPr/>
          <a:lstStyle/>
          <a:p>
            <a:pPr algn="ctr"/>
            <a:r>
              <a:rPr lang="en-US" dirty="0" smtClean="0"/>
              <a:t>Oligopoly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0873"/>
            <a:ext cx="9601200" cy="541712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Second most used system</a:t>
            </a:r>
          </a:p>
          <a:p>
            <a:r>
              <a:rPr lang="en-US" sz="2400" dirty="0" smtClean="0"/>
              <a:t>Small number of sellers</a:t>
            </a:r>
          </a:p>
          <a:p>
            <a:pPr lvl="1"/>
            <a:r>
              <a:rPr lang="en-US" sz="2400" dirty="0" smtClean="0"/>
              <a:t>Less sellers means each is connected.  </a:t>
            </a:r>
          </a:p>
          <a:p>
            <a:pPr lvl="1"/>
            <a:r>
              <a:rPr lang="en-US" sz="2400" dirty="0" smtClean="0"/>
              <a:t>Mutually interdependent. (what one does affects the others)</a:t>
            </a:r>
          </a:p>
          <a:p>
            <a:r>
              <a:rPr lang="en-US" sz="2400" dirty="0" smtClean="0"/>
              <a:t>Hard to get into </a:t>
            </a:r>
          </a:p>
          <a:p>
            <a:pPr lvl="1"/>
            <a:r>
              <a:rPr lang="en-US" sz="2400" dirty="0" smtClean="0"/>
              <a:t>Barriers:  Copywrites, trademarks, and Patents</a:t>
            </a:r>
          </a:p>
          <a:p>
            <a:r>
              <a:rPr lang="en-US" sz="2400" dirty="0" smtClean="0"/>
              <a:t>Unique or differentiated product</a:t>
            </a:r>
          </a:p>
          <a:p>
            <a:pPr lvl="1"/>
            <a:r>
              <a:rPr lang="en-US" sz="2400" dirty="0" smtClean="0"/>
              <a:t>Can be the same (oil) or differentiated (cars and cell phones)</a:t>
            </a:r>
          </a:p>
          <a:p>
            <a:r>
              <a:rPr lang="en-US" sz="2400" dirty="0" smtClean="0"/>
              <a:t>Large market power</a:t>
            </a:r>
          </a:p>
          <a:p>
            <a:pPr lvl="1"/>
            <a:r>
              <a:rPr lang="en-US" sz="2400" dirty="0" smtClean="0"/>
              <a:t>Few sellers equals higher prices, and much more control over those prices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18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9800"/>
          </a:xfrm>
        </p:spPr>
        <p:txBody>
          <a:bodyPr/>
          <a:lstStyle/>
          <a:p>
            <a:pPr algn="ctr"/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5599"/>
            <a:ext cx="9601200" cy="51446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Smallest number of businesses</a:t>
            </a:r>
          </a:p>
          <a:p>
            <a:r>
              <a:rPr lang="en-US" sz="2400" dirty="0" smtClean="0"/>
              <a:t>One seller</a:t>
            </a:r>
          </a:p>
          <a:p>
            <a:pPr lvl="1"/>
            <a:r>
              <a:rPr lang="en-US" sz="2400" dirty="0" smtClean="0"/>
              <a:t>With one seller, one controls the market</a:t>
            </a:r>
          </a:p>
          <a:p>
            <a:r>
              <a:rPr lang="en-US" sz="2400" dirty="0" smtClean="0"/>
              <a:t>Nearly impossible entry</a:t>
            </a:r>
          </a:p>
          <a:p>
            <a:pPr lvl="1"/>
            <a:r>
              <a:rPr lang="en-US" sz="2400" dirty="0" smtClean="0"/>
              <a:t>Patents, etc… make entry nearly impossible</a:t>
            </a:r>
          </a:p>
          <a:p>
            <a:r>
              <a:rPr lang="en-US" sz="2400" dirty="0" smtClean="0"/>
              <a:t>Unique product</a:t>
            </a:r>
          </a:p>
          <a:p>
            <a:pPr lvl="1"/>
            <a:r>
              <a:rPr lang="en-US" sz="2400" dirty="0" smtClean="0"/>
              <a:t>No other product like it, no substitutes</a:t>
            </a:r>
          </a:p>
          <a:p>
            <a:r>
              <a:rPr lang="en-US" sz="2400" dirty="0" smtClean="0"/>
              <a:t>Almost full market power</a:t>
            </a:r>
          </a:p>
          <a:p>
            <a:pPr lvl="1"/>
            <a:r>
              <a:rPr lang="en-US" sz="2400" dirty="0" smtClean="0"/>
              <a:t>No substitutes equals inelastic demand for product and almost full control.</a:t>
            </a:r>
          </a:p>
          <a:p>
            <a:pPr lvl="1"/>
            <a:r>
              <a:rPr lang="en-US" sz="2400" dirty="0" smtClean="0"/>
              <a:t>Why “almost” full control over price?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129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1918</TotalTime>
  <Words>321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Market Structures</vt:lpstr>
      <vt:lpstr>Market Structures</vt:lpstr>
      <vt:lpstr>Perfect Competition</vt:lpstr>
      <vt:lpstr>Monopolistic Competition</vt:lpstr>
      <vt:lpstr>Oligopoly</vt:lpstr>
      <vt:lpstr>Monopoly</vt:lpstr>
    </vt:vector>
  </TitlesOfParts>
  <Company>LUSD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</dc:title>
  <dc:creator>Joseph Traeger</dc:creator>
  <cp:lastModifiedBy>Joseph Traeger</cp:lastModifiedBy>
  <cp:revision>4</cp:revision>
  <dcterms:created xsi:type="dcterms:W3CDTF">2019-10-01T14:24:01Z</dcterms:created>
  <dcterms:modified xsi:type="dcterms:W3CDTF">2019-10-02T22:22:49Z</dcterms:modified>
</cp:coreProperties>
</file>