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49E2A15-CDE8-4BEC-BCB0-DF1D114DDBA1}">
  <a:tblStyle styleId="{B49E2A15-CDE8-4BEC-BCB0-DF1D114DDBA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1F37A58-DFDD-48AC-A00B-F734F4158BA7}"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busbud.com/en/bus-company/greyhound"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ww.latimes.com/business/la-fi-average-domestic-air-fares-highest-since-1995-20150428-story.html" TargetMode="External"/><Relationship Id="rId4" Type="http://schemas.openxmlformats.org/officeDocument/2006/relationships/hyperlink" Target="http://www.explore-massachusetts.com/amtrak-trains.html"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time.com/money/4017003/high-text-book-prices-solution/"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kiplinger.com/article/college/T050-C000-S001-how-to-cut-your-textbook-costs-in-half-or-more.html" TargetMode="External"/><Relationship Id="rId4" Type="http://schemas.openxmlformats.org/officeDocument/2006/relationships/hyperlink" Target="http://mfeldstein.com/how-much-do-college-students-actually-pay-for-textbooks/"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electronics.costhelper.com/cable-tv.html"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consumerreports.org/u-s-cell-phone-carriers/best-cell-phone-plans-save-money/"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www.prepaidphonenews.com/2011/02/best-prepaid-voice-plans.html"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investopedia.com/financial-edge/0812/should-you-join-a-sorority-or-fraternity.aspx"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usnews.com/news/blogs/data-mine/2014/02/28/what-america-pays-for-a-haircut"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 name="Google Shape;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cffafca8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9cffafca8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9cffafca8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9cffafca8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Updated 2/9/17 </a:t>
            </a:r>
            <a:endParaRPr/>
          </a:p>
          <a:p>
            <a:pPr marL="0" lvl="0" indent="0" algn="l" rtl="0">
              <a:spcBef>
                <a:spcPts val="0"/>
              </a:spcBef>
              <a:spcAft>
                <a:spcPts val="0"/>
              </a:spcAft>
              <a:buNone/>
            </a:pPr>
            <a:r>
              <a:rPr lang="en" u="sng">
                <a:solidFill>
                  <a:schemeClr val="hlink"/>
                </a:solidFill>
                <a:hlinkClick r:id="rId3"/>
              </a:rPr>
              <a:t>https://www.busbud.com/en/bus-company/greyhound</a:t>
            </a:r>
            <a:endParaRPr/>
          </a:p>
          <a:p>
            <a:pPr marL="0" lvl="0" indent="0" algn="l" rtl="0">
              <a:spcBef>
                <a:spcPts val="0"/>
              </a:spcBef>
              <a:spcAft>
                <a:spcPts val="0"/>
              </a:spcAft>
              <a:buNone/>
            </a:pPr>
            <a:r>
              <a:rPr lang="en" u="sng">
                <a:solidFill>
                  <a:schemeClr val="hlink"/>
                </a:solidFill>
                <a:hlinkClick r:id="rId4"/>
              </a:rPr>
              <a:t>http://www.explore-massachusetts.com/amtrak-trains.html</a:t>
            </a:r>
            <a:endParaRPr/>
          </a:p>
          <a:p>
            <a:pPr marL="0" lvl="0" indent="0" algn="l" rtl="0">
              <a:spcBef>
                <a:spcPts val="0"/>
              </a:spcBef>
              <a:spcAft>
                <a:spcPts val="0"/>
              </a:spcAft>
              <a:buNone/>
            </a:pPr>
            <a:r>
              <a:rPr lang="en" u="sng">
                <a:solidFill>
                  <a:schemeClr val="hlink"/>
                </a:solidFill>
                <a:hlinkClick r:id="rId5"/>
              </a:rPr>
              <a:t>http://www.latimes.com/business/la-fi-average-domestic-air-fares-highest-since-1995-20150428-story.html</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9cffafca8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9cffafca8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Updated 2/9/2017: </a:t>
            </a:r>
            <a:endParaRPr/>
          </a:p>
          <a:p>
            <a:pPr marL="0" lvl="0" indent="0" algn="l" rtl="0">
              <a:spcBef>
                <a:spcPts val="0"/>
              </a:spcBef>
              <a:spcAft>
                <a:spcPts val="0"/>
              </a:spcAft>
              <a:buNone/>
            </a:pPr>
            <a:r>
              <a:rPr lang="en"/>
              <a:t>Open: </a:t>
            </a:r>
            <a:r>
              <a:rPr lang="en" u="sng">
                <a:solidFill>
                  <a:schemeClr val="hlink"/>
                </a:solidFill>
                <a:hlinkClick r:id="rId3"/>
              </a:rPr>
              <a:t>http://time.com/money/4017003/high-text-book-prices-solution/</a:t>
            </a:r>
            <a:endParaRPr/>
          </a:p>
          <a:p>
            <a:pPr marL="0" lvl="0" indent="0" algn="l" rtl="0">
              <a:spcBef>
                <a:spcPts val="0"/>
              </a:spcBef>
              <a:spcAft>
                <a:spcPts val="0"/>
              </a:spcAft>
              <a:buNone/>
            </a:pPr>
            <a:r>
              <a:rPr lang="en"/>
              <a:t>New &amp; Used books: </a:t>
            </a:r>
            <a:r>
              <a:rPr lang="en" u="sng">
                <a:solidFill>
                  <a:schemeClr val="hlink"/>
                </a:solidFill>
                <a:hlinkClick r:id="rId4"/>
              </a:rPr>
              <a:t>http://mfeldstein.com/how-much-do-college-students-actually-pay-for-textbooks/</a:t>
            </a:r>
            <a:endParaRPr/>
          </a:p>
          <a:p>
            <a:pPr marL="0" lvl="0" indent="0" algn="l" rtl="0">
              <a:spcBef>
                <a:spcPts val="0"/>
              </a:spcBef>
              <a:spcAft>
                <a:spcPts val="0"/>
              </a:spcAft>
              <a:buNone/>
            </a:pPr>
            <a:r>
              <a:rPr lang="en"/>
              <a:t>Rental: </a:t>
            </a:r>
            <a:r>
              <a:rPr lang="en" u="sng">
                <a:solidFill>
                  <a:schemeClr val="hlink"/>
                </a:solidFill>
                <a:hlinkClick r:id="rId5"/>
              </a:rPr>
              <a:t>http://www.kiplinger.com/article/college/T050-C000-S001-how-to-cut-your-textbook-costs-in-half-or-more.html</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9cffafca8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9cffafca8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9cffafca8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9cffafca8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e79b957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9e79b957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9e79b957c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9e79b957c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9e79b957c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9e79b957c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8ffe69f6_0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38ffe69f6_0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9cffafca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9cffafca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38ffe69f6_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 name="Google Shape;41;g38ffe69f6_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9001ed93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39001ed93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9001ed93_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39001ed93_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5d95921bb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5d95921bb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d95921bbf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5d95921bb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5d95921bb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5d95921bb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5d95921bbf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5d95921bbf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Updated 2/9/17: </a:t>
            </a:r>
            <a:endParaRPr/>
          </a:p>
          <a:p>
            <a:pPr marL="0" lvl="0" indent="0" algn="l" rtl="0">
              <a:spcBef>
                <a:spcPts val="0"/>
              </a:spcBef>
              <a:spcAft>
                <a:spcPts val="0"/>
              </a:spcAft>
              <a:buNone/>
            </a:pPr>
            <a:r>
              <a:rPr lang="en" u="sng">
                <a:solidFill>
                  <a:schemeClr val="hlink"/>
                </a:solidFill>
                <a:hlinkClick r:id="rId3"/>
              </a:rPr>
              <a:t>http://electronics.costhelper.com/cable-tv.html</a:t>
            </a:r>
            <a:endParaRPr/>
          </a:p>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5d95921bbf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5d95921bb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Updated 2/9/17: </a:t>
            </a:r>
            <a:endParaRPr/>
          </a:p>
          <a:p>
            <a:pPr marL="0" lvl="0" indent="0" algn="l" rtl="0">
              <a:spcBef>
                <a:spcPts val="0"/>
              </a:spcBef>
              <a:spcAft>
                <a:spcPts val="0"/>
              </a:spcAft>
              <a:buNone/>
            </a:pPr>
            <a:r>
              <a:rPr lang="en" u="sng">
                <a:solidFill>
                  <a:schemeClr val="hlink"/>
                </a:solidFill>
                <a:hlinkClick r:id="rId3"/>
              </a:rPr>
              <a:t>http://www.consumerreports.org/u-s-cell-phone-carriers/best-cell-phone-plans-save-money/</a:t>
            </a:r>
            <a:endParaRPr/>
          </a:p>
          <a:p>
            <a:pPr marL="0" lvl="0" indent="0" algn="l" rtl="0">
              <a:spcBef>
                <a:spcPts val="0"/>
              </a:spcBef>
              <a:spcAft>
                <a:spcPts val="0"/>
              </a:spcAft>
              <a:buNone/>
            </a:pPr>
            <a:r>
              <a:rPr lang="en" u="sng">
                <a:solidFill>
                  <a:schemeClr val="hlink"/>
                </a:solidFill>
                <a:hlinkClick r:id="rId4"/>
              </a:rPr>
              <a:t>http://www.prepaidphonenews.com/2011/02/best-prepaid-voice-plans.html</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5d95921bbf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5d95921bbf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5d95921bbf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5d95921bbf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Updated 2/15/19: </a:t>
            </a:r>
            <a:endParaRPr/>
          </a:p>
          <a:p>
            <a:pPr marL="0" lvl="0" indent="0" algn="l" rtl="0">
              <a:spcBef>
                <a:spcPts val="0"/>
              </a:spcBef>
              <a:spcAft>
                <a:spcPts val="0"/>
              </a:spcAft>
              <a:buNone/>
            </a:pPr>
            <a:r>
              <a:rPr lang="en" u="sng">
                <a:solidFill>
                  <a:schemeClr val="hlink"/>
                </a:solidFill>
                <a:hlinkClick r:id="rId3"/>
              </a:rPr>
              <a:t>https://www.investopedia.com/financial-edge/0812/should-you-join-a-sorority-or-fraternity.aspx</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5d95921bbf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5d95921bbf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Updated 2/9/17: </a:t>
            </a:r>
            <a:endParaRPr/>
          </a:p>
          <a:p>
            <a:pPr marL="0" lvl="0" indent="0" algn="l" rtl="0">
              <a:spcBef>
                <a:spcPts val="0"/>
              </a:spcBef>
              <a:spcAft>
                <a:spcPts val="0"/>
              </a:spcAft>
              <a:buNone/>
            </a:pPr>
            <a:r>
              <a:rPr lang="en"/>
              <a:t>With data from Jessica’s cousins at U of M, Pitt, Georgetown, and Penn State.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9e79b957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9e79b957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5d95921bbf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5d95921bb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5d95921bbf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5d95921bbf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5d95921bbf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5d95921bb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5d95921bbf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5d95921bbf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Updated 2/9/17: </a:t>
            </a:r>
            <a:endParaRPr>
              <a:solidFill>
                <a:schemeClr val="dk1"/>
              </a:solidFill>
            </a:endParaRPr>
          </a:p>
          <a:p>
            <a:pPr marL="0" lvl="0" indent="0" algn="l" rtl="0">
              <a:spcBef>
                <a:spcPts val="0"/>
              </a:spcBef>
              <a:spcAft>
                <a:spcPts val="0"/>
              </a:spcAft>
              <a:buClr>
                <a:schemeClr val="dk1"/>
              </a:buClr>
              <a:buSzPts val="1100"/>
              <a:buFont typeface="Arial"/>
              <a:buNone/>
            </a:pPr>
            <a:r>
              <a:rPr lang="en" u="sng">
                <a:solidFill>
                  <a:schemeClr val="hlink"/>
                </a:solidFill>
                <a:hlinkClick r:id="rId3"/>
              </a:rPr>
              <a:t>http://www.usnews.com/news/blogs/data-mine/2014/02/28/what-america-pays-for-a-haircut</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5d95921bbf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5d95921bbf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5d95921bbf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5d95921bbf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5d95921bbf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5d95921bbf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5d95921bbf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5d95921bbf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5d95921bbf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5d95921bbf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5d95921bbf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5d95921bbf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9cffafca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9cffafca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5d95921bbf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5d95921bbf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cffafca8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cffafca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9cffafca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9cffafca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9e79b957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9e79b957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9cffafca8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9cffafca8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Prices updated 2/9/17</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9cffafca8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9cffafca8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85800" y="1583342"/>
            <a:ext cx="7772400" cy="1159856"/>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1" name="Google Shape;11;p2"/>
          <p:cNvSpPr txBox="1">
            <a:spLocks noGrp="1"/>
          </p:cNvSpPr>
          <p:nvPr>
            <p:ph type="subTitle" idx="1"/>
          </p:nvPr>
        </p:nvSpPr>
        <p:spPr>
          <a:xfrm>
            <a:off x="685800" y="2840054"/>
            <a:ext cx="7772400" cy="784738"/>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
        <p:nvSpPr>
          <p:cNvPr id="12" name="Google Shape;12;p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 name="Google Shape;15;p3"/>
          <p:cNvSpPr txBox="1">
            <a:spLocks noGrp="1"/>
          </p:cNvSpPr>
          <p:nvPr>
            <p:ph type="body" idx="1"/>
          </p:nvPr>
        </p:nvSpPr>
        <p:spPr>
          <a:xfrm>
            <a:off x="457200" y="1200150"/>
            <a:ext cx="8229600"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6" name="Google Shape;16;p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9" name="Google Shape;19;p4"/>
          <p:cNvSpPr txBox="1">
            <a:spLocks noGrp="1"/>
          </p:cNvSpPr>
          <p:nvPr>
            <p:ph type="body" idx="1"/>
          </p:nvPr>
        </p:nvSpPr>
        <p:spPr>
          <a:xfrm>
            <a:off x="457200" y="1200150"/>
            <a:ext cx="3994526"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0" name="Google Shape;20;p4"/>
          <p:cNvSpPr txBox="1">
            <a:spLocks noGrp="1"/>
          </p:cNvSpPr>
          <p:nvPr>
            <p:ph type="body" idx="2"/>
          </p:nvPr>
        </p:nvSpPr>
        <p:spPr>
          <a:xfrm>
            <a:off x="4692274" y="1200150"/>
            <a:ext cx="3994526"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1" name="Google Shape;21;p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4" name="Google Shape;24;p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5"/>
        <p:cNvGrpSpPr/>
        <p:nvPr/>
      </p:nvGrpSpPr>
      <p:grpSpPr>
        <a:xfrm>
          <a:off x="0" y="0"/>
          <a:ext cx="0" cy="0"/>
          <a:chOff x="0" y="0"/>
          <a:chExt cx="0" cy="0"/>
        </a:xfrm>
      </p:grpSpPr>
      <p:sp>
        <p:nvSpPr>
          <p:cNvPr id="26" name="Google Shape;26;p6"/>
          <p:cNvSpPr txBox="1">
            <a:spLocks noGrp="1"/>
          </p:cNvSpPr>
          <p:nvPr>
            <p:ph type="body" idx="1"/>
          </p:nvPr>
        </p:nvSpPr>
        <p:spPr>
          <a:xfrm>
            <a:off x="457200" y="4406309"/>
            <a:ext cx="8229600" cy="51952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a:endParaRPr/>
          </a:p>
        </p:txBody>
      </p:sp>
      <p:sp>
        <p:nvSpPr>
          <p:cNvPr id="27" name="Google Shape;27;p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600"/>
              <a:buNone/>
              <a:defRPr sz="3600" b="1">
                <a:solidFill>
                  <a:schemeClr val="dk1"/>
                </a:solidFill>
              </a:defRPr>
            </a:lvl1pPr>
            <a:lvl2pPr lvl="1">
              <a:spcBef>
                <a:spcPts val="0"/>
              </a:spcBef>
              <a:spcAft>
                <a:spcPts val="0"/>
              </a:spcAft>
              <a:buClr>
                <a:schemeClr val="dk1"/>
              </a:buClr>
              <a:buSzPts val="3600"/>
              <a:buNone/>
              <a:defRPr sz="3600" b="1">
                <a:solidFill>
                  <a:schemeClr val="dk1"/>
                </a:solidFill>
              </a:defRPr>
            </a:lvl2pPr>
            <a:lvl3pPr lvl="2">
              <a:spcBef>
                <a:spcPts val="0"/>
              </a:spcBef>
              <a:spcAft>
                <a:spcPts val="0"/>
              </a:spcAft>
              <a:buClr>
                <a:schemeClr val="dk1"/>
              </a:buClr>
              <a:buSzPts val="3600"/>
              <a:buNone/>
              <a:defRPr sz="3600" b="1">
                <a:solidFill>
                  <a:schemeClr val="dk1"/>
                </a:solidFill>
              </a:defRPr>
            </a:lvl3pPr>
            <a:lvl4pPr lvl="3">
              <a:spcBef>
                <a:spcPts val="0"/>
              </a:spcBef>
              <a:spcAft>
                <a:spcPts val="0"/>
              </a:spcAft>
              <a:buClr>
                <a:schemeClr val="dk1"/>
              </a:buClr>
              <a:buSzPts val="3600"/>
              <a:buNone/>
              <a:defRPr sz="3600" b="1">
                <a:solidFill>
                  <a:schemeClr val="dk1"/>
                </a:solidFill>
              </a:defRPr>
            </a:lvl4pPr>
            <a:lvl5pPr lvl="4">
              <a:spcBef>
                <a:spcPts val="0"/>
              </a:spcBef>
              <a:spcAft>
                <a:spcPts val="0"/>
              </a:spcAft>
              <a:buClr>
                <a:schemeClr val="dk1"/>
              </a:buClr>
              <a:buSzPts val="3600"/>
              <a:buNone/>
              <a:defRPr sz="3600" b="1">
                <a:solidFill>
                  <a:schemeClr val="dk1"/>
                </a:solidFill>
              </a:defRPr>
            </a:lvl5pPr>
            <a:lvl6pPr lvl="5">
              <a:spcBef>
                <a:spcPts val="0"/>
              </a:spcBef>
              <a:spcAft>
                <a:spcPts val="0"/>
              </a:spcAft>
              <a:buClr>
                <a:schemeClr val="dk1"/>
              </a:buClr>
              <a:buSzPts val="3600"/>
              <a:buNone/>
              <a:defRPr sz="3600" b="1">
                <a:solidFill>
                  <a:schemeClr val="dk1"/>
                </a:solidFill>
              </a:defRPr>
            </a:lvl6pPr>
            <a:lvl7pPr lvl="6">
              <a:spcBef>
                <a:spcPts val="0"/>
              </a:spcBef>
              <a:spcAft>
                <a:spcPts val="0"/>
              </a:spcAft>
              <a:buClr>
                <a:schemeClr val="dk1"/>
              </a:buClr>
              <a:buSzPts val="3600"/>
              <a:buNone/>
              <a:defRPr sz="3600" b="1">
                <a:solidFill>
                  <a:schemeClr val="dk1"/>
                </a:solidFill>
              </a:defRPr>
            </a:lvl7pPr>
            <a:lvl8pPr lvl="7">
              <a:spcBef>
                <a:spcPts val="0"/>
              </a:spcBef>
              <a:spcAft>
                <a:spcPts val="0"/>
              </a:spcAft>
              <a:buClr>
                <a:schemeClr val="dk1"/>
              </a:buClr>
              <a:buSzPts val="3600"/>
              <a:buNone/>
              <a:defRPr sz="3600" b="1">
                <a:solidFill>
                  <a:schemeClr val="dk1"/>
                </a:solidFill>
              </a:defRPr>
            </a:lvl8pPr>
            <a:lvl9pPr lvl="8">
              <a:spcBef>
                <a:spcPts val="0"/>
              </a:spcBef>
              <a:spcAft>
                <a:spcPts val="0"/>
              </a:spcAft>
              <a:buClr>
                <a:schemeClr val="dk1"/>
              </a:buClr>
              <a:buSzPts val="3600"/>
              <a:buNone/>
              <a:defRPr sz="3600" b="1">
                <a:solidFill>
                  <a:schemeClr val="dk1"/>
                </a:solidFill>
              </a:defRPr>
            </a:lvl9pPr>
          </a:lstStyle>
          <a:p>
            <a:endParaRPr/>
          </a:p>
        </p:txBody>
      </p:sp>
      <p:sp>
        <p:nvSpPr>
          <p:cNvPr id="7" name="Google Shape;7;p1"/>
          <p:cNvSpPr txBox="1">
            <a:spLocks noGrp="1"/>
          </p:cNvSpPr>
          <p:nvPr>
            <p:ph type="body" idx="1"/>
          </p:nvPr>
        </p:nvSpPr>
        <p:spPr>
          <a:xfrm>
            <a:off x="457200" y="1200150"/>
            <a:ext cx="8229600" cy="3725681"/>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Char char="●"/>
              <a:defRPr sz="3000">
                <a:solidFill>
                  <a:schemeClr val="dk1"/>
                </a:solidFill>
              </a:defRPr>
            </a:lvl1pPr>
            <a:lvl2pPr marL="914400" lvl="1" indent="-381000">
              <a:spcBef>
                <a:spcPts val="0"/>
              </a:spcBef>
              <a:spcAft>
                <a:spcPts val="0"/>
              </a:spcAft>
              <a:buClr>
                <a:schemeClr val="dk1"/>
              </a:buClr>
              <a:buSzPts val="2400"/>
              <a:buChar char="○"/>
              <a:defRPr sz="2400">
                <a:solidFill>
                  <a:schemeClr val="dk1"/>
                </a:solidFill>
              </a:defRPr>
            </a:lvl2pPr>
            <a:lvl3pPr marL="1371600" lvl="2" indent="-381000">
              <a:spcBef>
                <a:spcPts val="0"/>
              </a:spcBef>
              <a:spcAft>
                <a:spcPts val="0"/>
              </a:spcAft>
              <a:buClr>
                <a:schemeClr val="dk1"/>
              </a:buClr>
              <a:buSzPts val="2400"/>
              <a:buChar char="■"/>
              <a:defRPr sz="2400">
                <a:solidFill>
                  <a:schemeClr val="dk1"/>
                </a:solidFill>
              </a:defRPr>
            </a:lvl3pPr>
            <a:lvl4pPr marL="1828800" lvl="3" indent="-342900">
              <a:spcBef>
                <a:spcPts val="0"/>
              </a:spcBef>
              <a:spcAft>
                <a:spcPts val="0"/>
              </a:spcAft>
              <a:buClr>
                <a:schemeClr val="dk1"/>
              </a:buClr>
              <a:buSzPts val="1800"/>
              <a:buChar char="●"/>
              <a:defRPr sz="1800">
                <a:solidFill>
                  <a:schemeClr val="dk1"/>
                </a:solidFill>
              </a:defRPr>
            </a:lvl4pPr>
            <a:lvl5pPr marL="2286000" lvl="4" indent="-342900">
              <a:spcBef>
                <a:spcPts val="0"/>
              </a:spcBef>
              <a:spcAft>
                <a:spcPts val="0"/>
              </a:spcAft>
              <a:buClr>
                <a:schemeClr val="dk1"/>
              </a:buClr>
              <a:buSzPts val="1800"/>
              <a:buChar char="○"/>
              <a:defRPr sz="1800">
                <a:solidFill>
                  <a:schemeClr val="dk1"/>
                </a:solidFill>
              </a:defRPr>
            </a:lvl5pPr>
            <a:lvl6pPr marL="2743200" lvl="5" indent="-342900">
              <a:spcBef>
                <a:spcPts val="0"/>
              </a:spcBef>
              <a:spcAft>
                <a:spcPts val="0"/>
              </a:spcAft>
              <a:buClr>
                <a:schemeClr val="dk1"/>
              </a:buClr>
              <a:buSzPts val="1800"/>
              <a:buChar char="■"/>
              <a:defRPr sz="1800">
                <a:solidFill>
                  <a:schemeClr val="dk1"/>
                </a:solidFill>
              </a:defRPr>
            </a:lvl6pPr>
            <a:lvl7pPr marL="3200400" lvl="6" indent="-342900">
              <a:spcBef>
                <a:spcPts val="0"/>
              </a:spcBef>
              <a:spcAft>
                <a:spcPts val="0"/>
              </a:spcAft>
              <a:buClr>
                <a:schemeClr val="dk1"/>
              </a:buClr>
              <a:buSzPts val="1800"/>
              <a:buChar char="●"/>
              <a:defRPr sz="1800">
                <a:solidFill>
                  <a:schemeClr val="dk1"/>
                </a:solidFill>
              </a:defRPr>
            </a:lvl7pPr>
            <a:lvl8pPr marL="3657600" lvl="7" indent="-342900">
              <a:spcBef>
                <a:spcPts val="0"/>
              </a:spcBef>
              <a:spcAft>
                <a:spcPts val="0"/>
              </a:spcAft>
              <a:buClr>
                <a:schemeClr val="dk1"/>
              </a:buClr>
              <a:buSzPts val="1800"/>
              <a:buChar char="○"/>
              <a:defRPr sz="1800">
                <a:solidFill>
                  <a:schemeClr val="dk1"/>
                </a:solidFill>
              </a:defRPr>
            </a:lvl8pPr>
            <a:lvl9pPr marL="4114800" lvl="8" indent="-342900">
              <a:spcBef>
                <a:spcPts val="0"/>
              </a:spcBef>
              <a:spcAft>
                <a:spcPts val="0"/>
              </a:spcAft>
              <a:buClr>
                <a:schemeClr val="dk1"/>
              </a:buClr>
              <a:buSzPts val="1800"/>
              <a:buChar char="■"/>
              <a:defRPr sz="1800">
                <a:solidFill>
                  <a:schemeClr val="dk1"/>
                </a:solidFill>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presentation/d/1a7cUIT22trofAfz0ElXgTn--UZuU6S9bUHb_bqRMJ2E/edit?usp=shar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ngpf.or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spreadsheets/d/19c4i_JWC1zuiG8PvXg147UnoQvlq31ndx9FWHN60twM/edit?usp=shar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youtu.be/4jvD2hvihGA"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adp.com/resources/tools/calculators/salary-paycheck-calculator.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ocs.google.com/document/d/1N9CVzzVJysyr65sYPGqVrX4X8zIrC5g4-fMPlQA5AwA/edit?usp=sharing"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3263700" y="271750"/>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000" b="0" i="1" u="sng">
                <a:solidFill>
                  <a:srgbClr val="999999"/>
                </a:solidFill>
                <a:latin typeface="Calibri"/>
                <a:ea typeface="Calibri"/>
                <a:cs typeface="Calibri"/>
                <a:sym typeface="Calibri"/>
                <a:hlinkClick r:id="rId3"/>
              </a:rPr>
              <a:t>Spanish version</a:t>
            </a:r>
            <a:endParaRPr sz="1400" b="0" i="1">
              <a:solidFill>
                <a:srgbClr val="0C4599"/>
              </a:solidFill>
              <a:latin typeface="Calibri"/>
              <a:ea typeface="Calibri"/>
              <a:cs typeface="Calibri"/>
              <a:sym typeface="Calibri"/>
            </a:endParaRPr>
          </a:p>
        </p:txBody>
      </p:sp>
      <p:sp>
        <p:nvSpPr>
          <p:cNvPr id="35" name="Google Shape;35;p8"/>
          <p:cNvSpPr txBox="1">
            <a:spLocks noGrp="1"/>
          </p:cNvSpPr>
          <p:nvPr>
            <p:ph type="body" idx="1"/>
          </p:nvPr>
        </p:nvSpPr>
        <p:spPr>
          <a:xfrm>
            <a:off x="457200" y="1391350"/>
            <a:ext cx="8229600" cy="3285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6000">
                <a:solidFill>
                  <a:srgbClr val="0C4599"/>
                </a:solidFill>
                <a:latin typeface="Calibri"/>
                <a:ea typeface="Calibri"/>
                <a:cs typeface="Calibri"/>
                <a:sym typeface="Calibri"/>
              </a:rPr>
              <a:t>Monthly College Budget</a:t>
            </a:r>
            <a:endParaRPr sz="1600">
              <a:solidFill>
                <a:srgbClr val="0C4599"/>
              </a:solidFill>
              <a:latin typeface="Calibri"/>
              <a:ea typeface="Calibri"/>
              <a:cs typeface="Calibri"/>
              <a:sym typeface="Calibri"/>
            </a:endParaRPr>
          </a:p>
          <a:p>
            <a:pPr marL="457200" lvl="0" indent="0" algn="l" rtl="0">
              <a:spcBef>
                <a:spcPts val="600"/>
              </a:spcBef>
              <a:spcAft>
                <a:spcPts val="0"/>
              </a:spcAft>
              <a:buNone/>
            </a:pPr>
            <a:r>
              <a:rPr lang="en" sz="1600">
                <a:solidFill>
                  <a:srgbClr val="0C4599"/>
                </a:solidFill>
                <a:latin typeface="Calibri"/>
                <a:ea typeface="Calibri"/>
                <a:cs typeface="Calibri"/>
                <a:sym typeface="Calibri"/>
              </a:rPr>
              <a:t>In this activity you will:  </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make choices regarding income in college</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set aside money to pay yourself first in savings</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create a monthly budget to follow during freshman year</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and then reflect on the process of budgeting.</a:t>
            </a:r>
            <a:endParaRPr sz="1600">
              <a:solidFill>
                <a:srgbClr val="0C4599"/>
              </a:solidFill>
              <a:latin typeface="Calibri"/>
              <a:ea typeface="Calibri"/>
              <a:cs typeface="Calibri"/>
              <a:sym typeface="Calibri"/>
            </a:endParaRPr>
          </a:p>
          <a:p>
            <a:pPr marL="457200" lvl="0" indent="0" algn="l" rtl="0">
              <a:spcBef>
                <a:spcPts val="600"/>
              </a:spcBef>
              <a:spcAft>
                <a:spcPts val="0"/>
              </a:spcAft>
              <a:buNone/>
            </a:pPr>
            <a:endParaRPr sz="16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36" name="Google Shape;36;p8" descr="NGPF_LG.png"/>
          <p:cNvPicPr preferRelativeResize="0"/>
          <p:nvPr/>
        </p:nvPicPr>
        <p:blipFill>
          <a:blip r:embed="rId4">
            <a:alphaModFix/>
          </a:blip>
          <a:stretch>
            <a:fillRect/>
          </a:stretch>
        </p:blipFill>
        <p:spPr>
          <a:xfrm>
            <a:off x="289575" y="-51125"/>
            <a:ext cx="2743200" cy="1371600"/>
          </a:xfrm>
          <a:prstGeom prst="rect">
            <a:avLst/>
          </a:prstGeom>
          <a:noFill/>
          <a:ln>
            <a:noFill/>
          </a:ln>
        </p:spPr>
      </p:pic>
      <p:sp>
        <p:nvSpPr>
          <p:cNvPr id="37" name="Google Shape;37;p8"/>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5"/>
              </a:rPr>
              <a:t>www.ngpf.org</a:t>
            </a:r>
            <a:r>
              <a:rPr lang="en" sz="1000">
                <a:solidFill>
                  <a:srgbClr val="999999"/>
                </a:solidFill>
                <a:latin typeface="Calibri"/>
                <a:ea typeface="Calibri"/>
                <a:cs typeface="Calibri"/>
                <a:sym typeface="Calibri"/>
              </a:rPr>
              <a:t>				 Last updated: 7/22/19</a:t>
            </a:r>
            <a:endParaRPr/>
          </a:p>
        </p:txBody>
      </p:sp>
      <p:sp>
        <p:nvSpPr>
          <p:cNvPr id="38" name="Google Shape;38;p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a:t>
            </a:fld>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7: Clothes</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Time to decide whether you’ll get a new backpack, shoes, and clothes to take to campus with you. Choose one option:</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 under STEP 7 “</a:t>
            </a:r>
            <a:r>
              <a:rPr lang="en" sz="2400">
                <a:solidFill>
                  <a:srgbClr val="E69138"/>
                </a:solidFill>
                <a:latin typeface="Calibri"/>
                <a:ea typeface="Calibri"/>
                <a:cs typeface="Calibri"/>
                <a:sym typeface="Calibri"/>
              </a:rPr>
              <a:t>Clothes</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10" name="Google Shape;110;p17"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graphicFrame>
        <p:nvGraphicFramePr>
          <p:cNvPr id="111" name="Google Shape;111;p17"/>
          <p:cNvGraphicFramePr/>
          <p:nvPr/>
        </p:nvGraphicFramePr>
        <p:xfrm>
          <a:off x="1334038" y="2611250"/>
          <a:ext cx="3000000" cy="3000000"/>
        </p:xfrm>
        <a:graphic>
          <a:graphicData uri="http://schemas.openxmlformats.org/drawingml/2006/table">
            <a:tbl>
              <a:tblPr>
                <a:noFill/>
                <a:tableStyleId>{B49E2A15-CDE8-4BEC-BCB0-DF1D114DDBA1}</a:tableStyleId>
              </a:tblPr>
              <a:tblGrid>
                <a:gridCol w="3550450">
                  <a:extLst>
                    <a:ext uri="{9D8B030D-6E8A-4147-A177-3AD203B41FA5}">
                      <a16:colId xmlns:a16="http://schemas.microsoft.com/office/drawing/2014/main" val="20000"/>
                    </a:ext>
                  </a:extLst>
                </a:gridCol>
                <a:gridCol w="1736225">
                  <a:extLst>
                    <a:ext uri="{9D8B030D-6E8A-4147-A177-3AD203B41FA5}">
                      <a16:colId xmlns:a16="http://schemas.microsoft.com/office/drawing/2014/main" val="20001"/>
                    </a:ext>
                  </a:extLst>
                </a:gridCol>
              </a:tblGrid>
              <a:tr h="396200">
                <a:tc>
                  <a:txBody>
                    <a:bodyPr/>
                    <a:lstStyle/>
                    <a:p>
                      <a:pPr marL="0" lvl="0" indent="0" algn="l" rtl="0">
                        <a:spcBef>
                          <a:spcPts val="0"/>
                        </a:spcBef>
                        <a:spcAft>
                          <a:spcPts val="0"/>
                        </a:spcAft>
                        <a:buNone/>
                      </a:pPr>
                      <a:r>
                        <a:rPr lang="en">
                          <a:latin typeface="Calibri"/>
                          <a:ea typeface="Calibri"/>
                          <a:cs typeface="Calibri"/>
                          <a:sym typeface="Calibri"/>
                        </a:rPr>
                        <a:t>New backpack &amp; minimal other items</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$100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Calibri"/>
                          <a:ea typeface="Calibri"/>
                          <a:cs typeface="Calibri"/>
                          <a:sym typeface="Calibri"/>
                        </a:rPr>
                        <a:t>Backpack &amp; a few new items to spice up wardrobe</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$250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Calibri"/>
                          <a:ea typeface="Calibri"/>
                          <a:cs typeface="Calibri"/>
                          <a:sym typeface="Calibri"/>
                        </a:rPr>
                        <a:t>Shopping spree</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$500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bl>
          </a:graphicData>
        </a:graphic>
      </p:graphicFrame>
      <p:sp>
        <p:nvSpPr>
          <p:cNvPr id="112" name="Google Shape;112;p17"/>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13" name="Google Shape;113;p1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10</a:t>
            </a:fld>
            <a:endParaRPr>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8: Travel</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000">
                <a:solidFill>
                  <a:srgbClr val="0C4599"/>
                </a:solidFill>
                <a:latin typeface="Calibri"/>
                <a:ea typeface="Calibri"/>
                <a:cs typeface="Calibri"/>
                <a:sym typeface="Calibri"/>
              </a:rPr>
              <a:t>Your parents are going to drive you &amp; your stuff at the beginning of the semester, and they’ll pick you up at the end. Will you travel home during the semester? How many times?</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200">
                <a:solidFill>
                  <a:srgbClr val="E69138"/>
                </a:solidFill>
                <a:latin typeface="Calibri"/>
                <a:ea typeface="Calibri"/>
                <a:cs typeface="Calibri"/>
                <a:sym typeface="Calibri"/>
              </a:rPr>
              <a:t>Travel = (Round Trip Cost) x (# of Trips Home)</a:t>
            </a:r>
            <a:endParaRPr sz="2200">
              <a:solidFill>
                <a:srgbClr val="E69138"/>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8 “</a:t>
            </a:r>
            <a:r>
              <a:rPr lang="en" sz="2200">
                <a:solidFill>
                  <a:srgbClr val="E69138"/>
                </a:solidFill>
                <a:latin typeface="Calibri"/>
                <a:ea typeface="Calibri"/>
                <a:cs typeface="Calibri"/>
                <a:sym typeface="Calibri"/>
              </a:rPr>
              <a:t>Travel</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19" name="Google Shape;119;p18"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graphicFrame>
        <p:nvGraphicFramePr>
          <p:cNvPr id="120" name="Google Shape;120;p18"/>
          <p:cNvGraphicFramePr/>
          <p:nvPr/>
        </p:nvGraphicFramePr>
        <p:xfrm>
          <a:off x="2307675" y="2602200"/>
          <a:ext cx="3000000" cy="3000000"/>
        </p:xfrm>
        <a:graphic>
          <a:graphicData uri="http://schemas.openxmlformats.org/drawingml/2006/table">
            <a:tbl>
              <a:tblPr>
                <a:noFill/>
                <a:tableStyleId>{B49E2A15-CDE8-4BEC-BCB0-DF1D114DDBA1}</a:tableStyleId>
              </a:tblPr>
              <a:tblGrid>
                <a:gridCol w="2566600">
                  <a:extLst>
                    <a:ext uri="{9D8B030D-6E8A-4147-A177-3AD203B41FA5}">
                      <a16:colId xmlns:a16="http://schemas.microsoft.com/office/drawing/2014/main" val="20000"/>
                    </a:ext>
                  </a:extLst>
                </a:gridCol>
                <a:gridCol w="1962050">
                  <a:extLst>
                    <a:ext uri="{9D8B030D-6E8A-4147-A177-3AD203B41FA5}">
                      <a16:colId xmlns:a16="http://schemas.microsoft.com/office/drawing/2014/main" val="20001"/>
                    </a:ext>
                  </a:extLst>
                </a:gridCol>
              </a:tblGrid>
              <a:tr h="314875">
                <a:tc>
                  <a:txBody>
                    <a:bodyPr/>
                    <a:lstStyle/>
                    <a:p>
                      <a:pPr marL="0" lvl="0" indent="0" algn="l" rtl="0">
                        <a:spcBef>
                          <a:spcPts val="0"/>
                        </a:spcBef>
                        <a:spcAft>
                          <a:spcPts val="0"/>
                        </a:spcAft>
                        <a:buNone/>
                      </a:pPr>
                      <a:r>
                        <a:rPr lang="en" sz="1000" b="1">
                          <a:latin typeface="Calibri"/>
                          <a:ea typeface="Calibri"/>
                          <a:cs typeface="Calibri"/>
                          <a:sym typeface="Calibri"/>
                        </a:rPr>
                        <a:t>Travel Mode</a:t>
                      </a:r>
                      <a:endParaRPr sz="1000" b="1">
                        <a:latin typeface="Calibri"/>
                        <a:ea typeface="Calibri"/>
                        <a:cs typeface="Calibri"/>
                        <a:sym typeface="Calibri"/>
                      </a:endParaRPr>
                    </a:p>
                  </a:txBody>
                  <a:tcPr marL="91425" marR="91425" marT="91425" marB="91425">
                    <a:solidFill>
                      <a:srgbClr val="FCE5CD"/>
                    </a:solidFill>
                  </a:tcPr>
                </a:tc>
                <a:tc>
                  <a:txBody>
                    <a:bodyPr/>
                    <a:lstStyle/>
                    <a:p>
                      <a:pPr marL="0" lvl="0" indent="0" algn="l" rtl="0">
                        <a:spcBef>
                          <a:spcPts val="0"/>
                        </a:spcBef>
                        <a:spcAft>
                          <a:spcPts val="0"/>
                        </a:spcAft>
                        <a:buNone/>
                      </a:pPr>
                      <a:r>
                        <a:rPr lang="en" sz="1000" b="1">
                          <a:latin typeface="Calibri"/>
                          <a:ea typeface="Calibri"/>
                          <a:cs typeface="Calibri"/>
                          <a:sym typeface="Calibri"/>
                        </a:rPr>
                        <a:t>Average Round Trip Cost</a:t>
                      </a:r>
                      <a:endParaRPr sz="1000" b="1">
                        <a:latin typeface="Calibri"/>
                        <a:ea typeface="Calibri"/>
                        <a:cs typeface="Calibri"/>
                        <a:sym typeface="Calibri"/>
                      </a:endParaRPr>
                    </a:p>
                  </a:txBody>
                  <a:tcPr marL="91425" marR="91425" marT="91425" marB="91425">
                    <a:solidFill>
                      <a:srgbClr val="FCE5CD"/>
                    </a:solidFill>
                  </a:tcPr>
                </a:tc>
                <a:extLst>
                  <a:ext uri="{0D108BD9-81ED-4DB2-BD59-A6C34878D82A}">
                    <a16:rowId xmlns:a16="http://schemas.microsoft.com/office/drawing/2014/main" val="10000"/>
                  </a:ext>
                </a:extLst>
              </a:tr>
              <a:tr h="314875">
                <a:tc>
                  <a:txBody>
                    <a:bodyPr/>
                    <a:lstStyle/>
                    <a:p>
                      <a:pPr marL="0" lvl="0" indent="0" algn="l" rtl="0">
                        <a:spcBef>
                          <a:spcPts val="0"/>
                        </a:spcBef>
                        <a:spcAft>
                          <a:spcPts val="0"/>
                        </a:spcAft>
                        <a:buNone/>
                      </a:pPr>
                      <a:r>
                        <a:rPr lang="en" sz="1000">
                          <a:latin typeface="Calibri"/>
                          <a:ea typeface="Calibri"/>
                          <a:cs typeface="Calibri"/>
                          <a:sym typeface="Calibri"/>
                        </a:rPr>
                        <a:t>Greyhound Bus</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$108</a:t>
                      </a:r>
                      <a:endParaRPr sz="1000">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14875">
                <a:tc>
                  <a:txBody>
                    <a:bodyPr/>
                    <a:lstStyle/>
                    <a:p>
                      <a:pPr marL="0" lvl="0" indent="0" algn="l" rtl="0">
                        <a:spcBef>
                          <a:spcPts val="0"/>
                        </a:spcBef>
                        <a:spcAft>
                          <a:spcPts val="0"/>
                        </a:spcAft>
                        <a:buNone/>
                      </a:pPr>
                      <a:r>
                        <a:rPr lang="en" sz="1000">
                          <a:latin typeface="Calibri"/>
                          <a:ea typeface="Calibri"/>
                          <a:cs typeface="Calibri"/>
                          <a:sym typeface="Calibri"/>
                        </a:rPr>
                        <a:t>Amtrak Train</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$176</a:t>
                      </a:r>
                      <a:endParaRPr sz="1000">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357850">
                <a:tc>
                  <a:txBody>
                    <a:bodyPr/>
                    <a:lstStyle/>
                    <a:p>
                      <a:pPr marL="0" lvl="0" indent="0" algn="l" rtl="0">
                        <a:spcBef>
                          <a:spcPts val="0"/>
                        </a:spcBef>
                        <a:spcAft>
                          <a:spcPts val="0"/>
                        </a:spcAft>
                        <a:buNone/>
                      </a:pPr>
                      <a:r>
                        <a:rPr lang="en" sz="1000">
                          <a:latin typeface="Calibri"/>
                          <a:ea typeface="Calibri"/>
                          <a:cs typeface="Calibri"/>
                          <a:sym typeface="Calibri"/>
                        </a:rPr>
                        <a:t>Flight</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$391</a:t>
                      </a:r>
                      <a:endParaRPr sz="1000">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bl>
          </a:graphicData>
        </a:graphic>
      </p:graphicFrame>
      <p:sp>
        <p:nvSpPr>
          <p:cNvPr id="121" name="Google Shape;121;p18"/>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22" name="Google Shape;122;p1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11</a:t>
            </a:fld>
            <a:endParaRPr>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body" idx="1"/>
          </p:nvPr>
        </p:nvSpPr>
        <p:spPr>
          <a:xfrm>
            <a:off x="457200" y="1063375"/>
            <a:ext cx="8229600" cy="3566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a:solidFill>
                  <a:srgbClr val="0C4599"/>
                </a:solidFill>
                <a:latin typeface="Calibri"/>
                <a:ea typeface="Calibri"/>
                <a:cs typeface="Calibri"/>
                <a:sym typeface="Calibri"/>
              </a:rPr>
              <a:t>STEP 9: Books</a:t>
            </a:r>
            <a:endParaRPr sz="1800">
              <a:solidFill>
                <a:srgbClr val="0C4599"/>
              </a:solidFill>
              <a:latin typeface="Calibri"/>
              <a:ea typeface="Calibri"/>
              <a:cs typeface="Calibri"/>
              <a:sym typeface="Calibri"/>
            </a:endParaRPr>
          </a:p>
          <a:p>
            <a:pPr marL="0" lvl="0" indent="0" algn="l" rtl="0">
              <a:spcBef>
                <a:spcPts val="600"/>
              </a:spcBef>
              <a:spcAft>
                <a:spcPts val="0"/>
              </a:spcAft>
              <a:buNone/>
            </a:pPr>
            <a:r>
              <a:rPr lang="en" sz="1400">
                <a:solidFill>
                  <a:srgbClr val="0C4599"/>
                </a:solidFill>
                <a:latin typeface="Calibri"/>
                <a:ea typeface="Calibri"/>
                <a:cs typeface="Calibri"/>
                <a:sym typeface="Calibri"/>
              </a:rPr>
              <a:t>You check your course syllabi online and figure out which books you’ll need for your first semester classes. What will you buy?</a:t>
            </a:r>
            <a:endParaRPr sz="1400">
              <a:solidFill>
                <a:srgbClr val="0C4599"/>
              </a:solidFill>
              <a:latin typeface="Calibri"/>
              <a:ea typeface="Calibri"/>
              <a:cs typeface="Calibri"/>
              <a:sym typeface="Calibri"/>
            </a:endParaRPr>
          </a:p>
          <a:p>
            <a:pPr marL="0" lvl="0" indent="0" algn="l" rtl="0">
              <a:spcBef>
                <a:spcPts val="600"/>
              </a:spcBef>
              <a:spcAft>
                <a:spcPts val="0"/>
              </a:spcAft>
              <a:buNone/>
            </a:pPr>
            <a:endParaRPr sz="1400">
              <a:solidFill>
                <a:srgbClr val="0C4599"/>
              </a:solidFill>
              <a:latin typeface="Calibri"/>
              <a:ea typeface="Calibri"/>
              <a:cs typeface="Calibri"/>
              <a:sym typeface="Calibri"/>
            </a:endParaRPr>
          </a:p>
          <a:p>
            <a:pPr marL="0" lvl="0" indent="0" algn="l" rtl="0">
              <a:spcBef>
                <a:spcPts val="600"/>
              </a:spcBef>
              <a:spcAft>
                <a:spcPts val="0"/>
              </a:spcAft>
              <a:buNone/>
            </a:pPr>
            <a:endParaRPr sz="1400">
              <a:solidFill>
                <a:srgbClr val="0C4599"/>
              </a:solidFill>
              <a:latin typeface="Calibri"/>
              <a:ea typeface="Calibri"/>
              <a:cs typeface="Calibri"/>
              <a:sym typeface="Calibri"/>
            </a:endParaRPr>
          </a:p>
          <a:p>
            <a:pPr marL="0" lvl="0" indent="0" algn="l" rtl="0">
              <a:spcBef>
                <a:spcPts val="600"/>
              </a:spcBef>
              <a:spcAft>
                <a:spcPts val="0"/>
              </a:spcAft>
              <a:buNone/>
            </a:pPr>
            <a:endParaRPr sz="1400">
              <a:solidFill>
                <a:srgbClr val="0C4599"/>
              </a:solidFill>
              <a:latin typeface="Calibri"/>
              <a:ea typeface="Calibri"/>
              <a:cs typeface="Calibri"/>
              <a:sym typeface="Calibri"/>
            </a:endParaRPr>
          </a:p>
          <a:p>
            <a:pPr marL="0" lvl="0" indent="0" algn="l" rtl="0">
              <a:spcBef>
                <a:spcPts val="600"/>
              </a:spcBef>
              <a:spcAft>
                <a:spcPts val="0"/>
              </a:spcAft>
              <a:buNone/>
            </a:pPr>
            <a:endParaRPr sz="1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2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0C4599"/>
                </a:solidFill>
                <a:latin typeface="Calibri"/>
                <a:ea typeface="Calibri"/>
                <a:cs typeface="Calibri"/>
                <a:sym typeface="Calibri"/>
              </a:rPr>
              <a:t>Record on your budget spreadsheet under STEP 9 “</a:t>
            </a:r>
            <a:r>
              <a:rPr lang="en" sz="2400">
                <a:solidFill>
                  <a:srgbClr val="E69138"/>
                </a:solidFill>
                <a:latin typeface="Calibri"/>
                <a:ea typeface="Calibri"/>
                <a:cs typeface="Calibri"/>
                <a:sym typeface="Calibri"/>
              </a:rPr>
              <a:t>Books</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28" name="Google Shape;128;p19"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graphicFrame>
        <p:nvGraphicFramePr>
          <p:cNvPr id="129" name="Google Shape;129;p19"/>
          <p:cNvGraphicFramePr/>
          <p:nvPr/>
        </p:nvGraphicFramePr>
        <p:xfrm>
          <a:off x="427275" y="2156050"/>
          <a:ext cx="3000000" cy="3000000"/>
        </p:xfrm>
        <a:graphic>
          <a:graphicData uri="http://schemas.openxmlformats.org/drawingml/2006/table">
            <a:tbl>
              <a:tblPr>
                <a:noFill/>
                <a:tableStyleId>{B49E2A15-CDE8-4BEC-BCB0-DF1D114DDBA1}</a:tableStyleId>
              </a:tblPr>
              <a:tblGrid>
                <a:gridCol w="1084100">
                  <a:extLst>
                    <a:ext uri="{9D8B030D-6E8A-4147-A177-3AD203B41FA5}">
                      <a16:colId xmlns:a16="http://schemas.microsoft.com/office/drawing/2014/main" val="20000"/>
                    </a:ext>
                  </a:extLst>
                </a:gridCol>
                <a:gridCol w="6558700">
                  <a:extLst>
                    <a:ext uri="{9D8B030D-6E8A-4147-A177-3AD203B41FA5}">
                      <a16:colId xmlns:a16="http://schemas.microsoft.com/office/drawing/2014/main" val="20001"/>
                    </a:ext>
                  </a:extLst>
                </a:gridCol>
                <a:gridCol w="6466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 sz="1000" b="1">
                          <a:latin typeface="Calibri"/>
                          <a:ea typeface="Calibri"/>
                          <a:cs typeface="Calibri"/>
                          <a:sym typeface="Calibri"/>
                        </a:rPr>
                        <a:t>Option</a:t>
                      </a:r>
                      <a:endParaRPr sz="1000" b="1">
                        <a:latin typeface="Calibri"/>
                        <a:ea typeface="Calibri"/>
                        <a:cs typeface="Calibri"/>
                        <a:sym typeface="Calibri"/>
                      </a:endParaRPr>
                    </a:p>
                  </a:txBody>
                  <a:tcPr marL="91425" marR="91425" marT="91425" marB="91425">
                    <a:solidFill>
                      <a:srgbClr val="FCE5CD"/>
                    </a:solidFill>
                  </a:tcPr>
                </a:tc>
                <a:tc>
                  <a:txBody>
                    <a:bodyPr/>
                    <a:lstStyle/>
                    <a:p>
                      <a:pPr marL="0" lvl="0" indent="0" algn="l" rtl="0">
                        <a:spcBef>
                          <a:spcPts val="0"/>
                        </a:spcBef>
                        <a:spcAft>
                          <a:spcPts val="0"/>
                        </a:spcAft>
                        <a:buNone/>
                      </a:pPr>
                      <a:r>
                        <a:rPr lang="en" sz="1000" b="1">
                          <a:latin typeface="Calibri"/>
                          <a:ea typeface="Calibri"/>
                          <a:cs typeface="Calibri"/>
                          <a:sym typeface="Calibri"/>
                        </a:rPr>
                        <a:t>Worth Considering</a:t>
                      </a:r>
                      <a:endParaRPr sz="1000" b="1">
                        <a:latin typeface="Calibri"/>
                        <a:ea typeface="Calibri"/>
                        <a:cs typeface="Calibri"/>
                        <a:sym typeface="Calibri"/>
                      </a:endParaRPr>
                    </a:p>
                  </a:txBody>
                  <a:tcPr marL="91425" marR="91425" marT="91425" marB="91425">
                    <a:solidFill>
                      <a:srgbClr val="FCE5CD"/>
                    </a:solidFill>
                  </a:tcPr>
                </a:tc>
                <a:tc>
                  <a:txBody>
                    <a:bodyPr/>
                    <a:lstStyle/>
                    <a:p>
                      <a:pPr marL="0" lvl="0" indent="0" algn="l" rtl="0">
                        <a:spcBef>
                          <a:spcPts val="0"/>
                        </a:spcBef>
                        <a:spcAft>
                          <a:spcPts val="0"/>
                        </a:spcAft>
                        <a:buNone/>
                      </a:pPr>
                      <a:r>
                        <a:rPr lang="en" sz="1000" b="1">
                          <a:latin typeface="Calibri"/>
                          <a:ea typeface="Calibri"/>
                          <a:cs typeface="Calibri"/>
                          <a:sym typeface="Calibri"/>
                        </a:rPr>
                        <a:t>Cost</a:t>
                      </a:r>
                      <a:endParaRPr sz="1000" b="1">
                        <a:latin typeface="Calibri"/>
                        <a:ea typeface="Calibri"/>
                        <a:cs typeface="Calibri"/>
                        <a:sym typeface="Calibri"/>
                      </a:endParaRPr>
                    </a:p>
                  </a:txBody>
                  <a:tcPr marL="91425" marR="91425" marT="91425" marB="91425">
                    <a:solidFill>
                      <a:srgbClr val="FCE5CD"/>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000">
                          <a:latin typeface="Calibri"/>
                          <a:ea typeface="Calibri"/>
                          <a:cs typeface="Calibri"/>
                          <a:sym typeface="Calibri"/>
                        </a:rPr>
                        <a:t>Open Source Books</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Written by faculty, peer-reviewed, but with understanding that they’ll be free online or cheap to print; your professor has to SELECT an open-source textbook for this plan to work</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$115</a:t>
                      </a:r>
                      <a:endParaRPr sz="1000">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000">
                          <a:latin typeface="Calibri"/>
                          <a:ea typeface="Calibri"/>
                          <a:cs typeface="Calibri"/>
                          <a:sym typeface="Calibri"/>
                        </a:rPr>
                        <a:t>Rent Books</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Current edition; cannot highlight/take notes in book; fees charged for damage; no resale; no option to keep books</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$135</a:t>
                      </a:r>
                      <a:endParaRPr sz="1000">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000">
                          <a:latin typeface="Calibri"/>
                          <a:ea typeface="Calibri"/>
                          <a:cs typeface="Calibri"/>
                          <a:sym typeface="Calibri"/>
                        </a:rPr>
                        <a:t>Used Books</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Old editions might not be same as current version; may have substantial wear/tear/markings; lowest resale value; must wait for them to arrive in mail or hope they’re available in your bookstore</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$265</a:t>
                      </a:r>
                      <a:endParaRPr sz="1000">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000">
                          <a:latin typeface="Calibri"/>
                          <a:ea typeface="Calibri"/>
                          <a:cs typeface="Calibri"/>
                          <a:sym typeface="Calibri"/>
                        </a:rPr>
                        <a:t>New Books</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Exact editions recommended by profs; no markings; highest resale value if you sell at end of term</a:t>
                      </a:r>
                      <a:endParaRPr sz="10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000">
                          <a:latin typeface="Calibri"/>
                          <a:ea typeface="Calibri"/>
                          <a:cs typeface="Calibri"/>
                          <a:sym typeface="Calibri"/>
                        </a:rPr>
                        <a:t>$355</a:t>
                      </a:r>
                      <a:endParaRPr sz="1000">
                        <a:latin typeface="Calibri"/>
                        <a:ea typeface="Calibri"/>
                        <a:cs typeface="Calibri"/>
                        <a:sym typeface="Calibri"/>
                      </a:endParaRPr>
                    </a:p>
                  </a:txBody>
                  <a:tcPr marL="91425" marR="91425" marT="91425" marB="91425"/>
                </a:tc>
                <a:extLst>
                  <a:ext uri="{0D108BD9-81ED-4DB2-BD59-A6C34878D82A}">
                    <a16:rowId xmlns:a16="http://schemas.microsoft.com/office/drawing/2014/main" val="10004"/>
                  </a:ext>
                </a:extLst>
              </a:tr>
            </a:tbl>
          </a:graphicData>
        </a:graphic>
      </p:graphicFrame>
      <p:sp>
        <p:nvSpPr>
          <p:cNvPr id="130" name="Google Shape;130;p1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800" b="0" i="1">
                <a:solidFill>
                  <a:srgbClr val="0C4599"/>
                </a:solidFill>
                <a:latin typeface="Calibri"/>
                <a:ea typeface="Calibri"/>
                <a:cs typeface="Calibri"/>
                <a:sym typeface="Calibri"/>
              </a:rPr>
              <a:t>Paying for College</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p:txBody>
      </p:sp>
      <p:sp>
        <p:nvSpPr>
          <p:cNvPr id="131" name="Google Shape;131;p1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12</a:t>
            </a:fld>
            <a:endParaRPr>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0"/>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10: Course Fee</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One of your first-semester courses is biology, and there’s a mandatory 1-credit lab that accompanies it. While the course is covered by tuition, there is an $85 fee -- not covered by tuition -- for your goggles, dissection tools, and specimens.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 under STEP 10 “</a:t>
            </a:r>
            <a:r>
              <a:rPr lang="en" sz="2400">
                <a:solidFill>
                  <a:srgbClr val="E69138"/>
                </a:solidFill>
                <a:latin typeface="Calibri"/>
                <a:ea typeface="Calibri"/>
                <a:cs typeface="Calibri"/>
                <a:sym typeface="Calibri"/>
              </a:rPr>
              <a:t>Course Fee</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37" name="Google Shape;137;p20"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38" name="Google Shape;138;p20"/>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39" name="Google Shape;139;p2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13</a:t>
            </a:fld>
            <a:endParaRPr>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11: Emergency Fund</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You know something unexpected could come up, so you want to have some money set aside for an emergency. Choose an amount you’re comfortable with:</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 under STEP 11 “</a:t>
            </a:r>
            <a:r>
              <a:rPr lang="en" sz="2400">
                <a:solidFill>
                  <a:srgbClr val="E69138"/>
                </a:solidFill>
                <a:latin typeface="Calibri"/>
                <a:ea typeface="Calibri"/>
                <a:cs typeface="Calibri"/>
                <a:sym typeface="Calibri"/>
              </a:rPr>
              <a:t>Emergency Fund</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45" name="Google Shape;145;p21"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graphicFrame>
        <p:nvGraphicFramePr>
          <p:cNvPr id="146" name="Google Shape;146;p21"/>
          <p:cNvGraphicFramePr/>
          <p:nvPr/>
        </p:nvGraphicFramePr>
        <p:xfrm>
          <a:off x="952500" y="3158000"/>
          <a:ext cx="3000000" cy="3000000"/>
        </p:xfrm>
        <a:graphic>
          <a:graphicData uri="http://schemas.openxmlformats.org/drawingml/2006/table">
            <a:tbl>
              <a:tblPr>
                <a:noFill/>
                <a:tableStyleId>{B49E2A15-CDE8-4BEC-BCB0-DF1D114DDBA1}</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r>
                        <a:rPr lang="en">
                          <a:latin typeface="Calibri"/>
                          <a:ea typeface="Calibri"/>
                          <a:cs typeface="Calibri"/>
                          <a:sym typeface="Calibri"/>
                        </a:rPr>
                        <a:t>$100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$200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$300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$400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$500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bl>
          </a:graphicData>
        </a:graphic>
      </p:graphicFrame>
      <p:sp>
        <p:nvSpPr>
          <p:cNvPr id="147" name="Google Shape;147;p2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48" name="Google Shape;148;p2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14</a:t>
            </a:fld>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F1C232"/>
                </a:solidFill>
                <a:latin typeface="Calibri"/>
                <a:ea typeface="Calibri"/>
                <a:cs typeface="Calibri"/>
                <a:sym typeface="Calibri"/>
              </a:rPr>
              <a:t>TOTAL UPFRONT EXPENSES</a:t>
            </a:r>
            <a:endParaRPr sz="2400">
              <a:solidFill>
                <a:srgbClr val="F1C232"/>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sum of STEPS 5 - 11 is the total cost of items you will use to start the semester. These are one-time costs, not monthly expenses, so you pay them at the beginning.</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total is calculated automatically in “</a:t>
            </a:r>
            <a:r>
              <a:rPr lang="en" sz="2400">
                <a:solidFill>
                  <a:srgbClr val="F1C232"/>
                </a:solidFill>
                <a:latin typeface="Calibri"/>
                <a:ea typeface="Calibri"/>
                <a:cs typeface="Calibri"/>
                <a:sym typeface="Calibri"/>
              </a:rPr>
              <a:t>Total Upfront Expenses</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54" name="Google Shape;154;p22"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55" name="Google Shape;155;p22"/>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56" name="Google Shape;156;p2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15</a:t>
            </a:fld>
            <a:endParaRPr>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00000"/>
                </a:solidFill>
                <a:latin typeface="Calibri"/>
                <a:ea typeface="Calibri"/>
                <a:cs typeface="Calibri"/>
                <a:sym typeface="Calibri"/>
              </a:rPr>
              <a:t>Starting Balance</a:t>
            </a:r>
            <a:endParaRPr sz="2400">
              <a:solidFill>
                <a:srgbClr val="000000"/>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difference between your </a:t>
            </a:r>
            <a:r>
              <a:rPr lang="en" sz="2400">
                <a:solidFill>
                  <a:srgbClr val="B6D7A8"/>
                </a:solidFill>
                <a:latin typeface="Calibri"/>
                <a:ea typeface="Calibri"/>
                <a:cs typeface="Calibri"/>
                <a:sym typeface="Calibri"/>
              </a:rPr>
              <a:t>Total Starting Income</a:t>
            </a:r>
            <a:r>
              <a:rPr lang="en" sz="2400">
                <a:solidFill>
                  <a:srgbClr val="0C4599"/>
                </a:solidFill>
                <a:latin typeface="Calibri"/>
                <a:ea typeface="Calibri"/>
                <a:cs typeface="Calibri"/>
                <a:sym typeface="Calibri"/>
              </a:rPr>
              <a:t> and your </a:t>
            </a:r>
            <a:r>
              <a:rPr lang="en" sz="2400">
                <a:solidFill>
                  <a:srgbClr val="F1C232"/>
                </a:solidFill>
                <a:latin typeface="Calibri"/>
                <a:ea typeface="Calibri"/>
                <a:cs typeface="Calibri"/>
                <a:sym typeface="Calibri"/>
              </a:rPr>
              <a:t>Total Upfront Expenses</a:t>
            </a:r>
            <a:r>
              <a:rPr lang="en" sz="2400">
                <a:solidFill>
                  <a:srgbClr val="0C4599"/>
                </a:solidFill>
                <a:latin typeface="Calibri"/>
                <a:ea typeface="Calibri"/>
                <a:cs typeface="Calibri"/>
                <a:sym typeface="Calibri"/>
              </a:rPr>
              <a:t> is the amount of money you have leftover to budget for the semester.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difference is calculated automatically in “</a:t>
            </a:r>
            <a:r>
              <a:rPr lang="en" sz="2400">
                <a:solidFill>
                  <a:srgbClr val="FF9900"/>
                </a:solidFill>
                <a:latin typeface="Calibri"/>
                <a:ea typeface="Calibri"/>
                <a:cs typeface="Calibri"/>
                <a:sym typeface="Calibri"/>
              </a:rPr>
              <a:t>Starting Balance</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62" name="Google Shape;162;p23"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63" name="Google Shape;163;p23"/>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64" name="Google Shape;164;p2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16</a:t>
            </a:fld>
            <a:endParaRPr>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00000"/>
                </a:solidFill>
                <a:latin typeface="Calibri"/>
                <a:ea typeface="Calibri"/>
                <a:cs typeface="Calibri"/>
                <a:sym typeface="Calibri"/>
              </a:rPr>
              <a:t>Monthly Allowance from Starting Balance</a:t>
            </a:r>
            <a:endParaRPr sz="2400">
              <a:solidFill>
                <a:srgbClr val="000000"/>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Your Starting Balance for the semester needs to be divided by 4 to account for the 4 months of the semester, so you know how much you can budget per month.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monthly amount is calculated automatically in “</a:t>
            </a:r>
            <a:r>
              <a:rPr lang="en" sz="2400">
                <a:solidFill>
                  <a:srgbClr val="FF9900"/>
                </a:solidFill>
                <a:latin typeface="Calibri"/>
                <a:ea typeface="Calibri"/>
                <a:cs typeface="Calibri"/>
                <a:sym typeface="Calibri"/>
              </a:rPr>
              <a:t>Monthly Allowance from Starting Balance</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70" name="Google Shape;170;p24"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71" name="Google Shape;171;p24"/>
          <p:cNvSpPr txBox="1">
            <a:spLocks noGrp="1"/>
          </p:cNvSpPr>
          <p:nvPr>
            <p:ph type="title"/>
          </p:nvPr>
        </p:nvSpPr>
        <p:spPr>
          <a:xfrm>
            <a:off x="3263700"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72" name="Google Shape;172;p2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17</a:t>
            </a:fld>
            <a:endParaRPr>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5"/>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12A: Contemplate working during college</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Choose one of the work options (on following slide) for freshman year. Things to consider:</a:t>
            </a:r>
            <a:endParaRPr sz="2400">
              <a:solidFill>
                <a:srgbClr val="0C4599"/>
              </a:solidFill>
              <a:latin typeface="Calibri"/>
              <a:ea typeface="Calibri"/>
              <a:cs typeface="Calibri"/>
              <a:sym typeface="Calibri"/>
            </a:endParaRPr>
          </a:p>
          <a:p>
            <a:pPr marL="457200" lvl="0" indent="-342900" algn="l" rtl="0">
              <a:spcBef>
                <a:spcPts val="60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Many students need time to adjust to college responsibilities and workload. You need substantial time to study, complete coursework, etc.</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It’s never too early to start thinking about your future career goals.</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Remember you’ll want to have free time for clubs, IM sports, student government, volunteering, or whatever you’re passionate about -- plus making new friends!</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If you take out loans or a credit card and use them to finance things like clothes, dining out, etc., you’ll have to pay interest. A part-time job can minimize this.</a:t>
            </a: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1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78" name="Google Shape;178;p25"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79" name="Google Shape;179;p25"/>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80" name="Google Shape;180;p2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18</a:t>
            </a:fld>
            <a:endParaRPr>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6"/>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12B:  Choose a work option</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914400" lvl="0" indent="-342900" algn="l" rtl="0">
              <a:spcBef>
                <a:spcPts val="60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Option 1: Don’t work at all freshman year. Take a year to adjust.</a:t>
            </a:r>
            <a:endParaRPr sz="1800">
              <a:solidFill>
                <a:srgbClr val="0C4599"/>
              </a:solidFill>
              <a:latin typeface="Calibri"/>
              <a:ea typeface="Calibri"/>
              <a:cs typeface="Calibri"/>
              <a:sym typeface="Calibri"/>
            </a:endParaRPr>
          </a:p>
          <a:p>
            <a:pPr marL="9144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Option 2: Volunteer (unpaid) at a local elementary school as a tutor 10 hours/wk.</a:t>
            </a:r>
            <a:endParaRPr sz="1800">
              <a:solidFill>
                <a:srgbClr val="0C4599"/>
              </a:solidFill>
              <a:latin typeface="Calibri"/>
              <a:ea typeface="Calibri"/>
              <a:cs typeface="Calibri"/>
              <a:sym typeface="Calibri"/>
            </a:endParaRPr>
          </a:p>
          <a:p>
            <a:pPr marL="9144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Option 3: Compete to earn an internship at a local business in your major; commit to 6 hours a week on Fridays for a stipend of $500 for the semester.</a:t>
            </a:r>
            <a:endParaRPr sz="1800">
              <a:solidFill>
                <a:srgbClr val="0C4599"/>
              </a:solidFill>
              <a:latin typeface="Calibri"/>
              <a:ea typeface="Calibri"/>
              <a:cs typeface="Calibri"/>
              <a:sym typeface="Calibri"/>
            </a:endParaRPr>
          </a:p>
          <a:p>
            <a:pPr marL="9144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Option 4: On-campus work study job for 10 hours per week at $10/hr.</a:t>
            </a:r>
            <a:endParaRPr sz="1800">
              <a:solidFill>
                <a:srgbClr val="0C4599"/>
              </a:solidFill>
              <a:latin typeface="Calibri"/>
              <a:ea typeface="Calibri"/>
              <a:cs typeface="Calibri"/>
              <a:sym typeface="Calibri"/>
            </a:endParaRPr>
          </a:p>
          <a:p>
            <a:pPr marL="9144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Option 5: Local department store sales job -- must commit to 20, 30, or 35 hours per week at $7.25/hr. Will not hire you for less than 20 hrs/wk.</a:t>
            </a: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1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86" name="Google Shape;186;p26"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87" name="Google Shape;187;p2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88" name="Google Shape;188;p2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19</a:t>
            </a:fld>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9"/>
          <p:cNvSpPr txBox="1">
            <a:spLocks noGrp="1"/>
          </p:cNvSpPr>
          <p:nvPr>
            <p:ph type="body" idx="1"/>
          </p:nvPr>
        </p:nvSpPr>
        <p:spPr>
          <a:xfrm>
            <a:off x="457200" y="1063375"/>
            <a:ext cx="8229600" cy="3819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200">
                <a:solidFill>
                  <a:srgbClr val="0C4599"/>
                </a:solidFill>
                <a:latin typeface="Calibri"/>
                <a:ea typeface="Calibri"/>
                <a:cs typeface="Calibri"/>
                <a:sym typeface="Calibri"/>
              </a:rPr>
              <a:t>Open the </a:t>
            </a:r>
            <a:r>
              <a:rPr lang="en" sz="2200" u="sng">
                <a:solidFill>
                  <a:schemeClr val="hlink"/>
                </a:solidFill>
                <a:latin typeface="Calibri"/>
                <a:ea typeface="Calibri"/>
                <a:cs typeface="Calibri"/>
                <a:sym typeface="Calibri"/>
                <a:hlinkClick r:id="rId3"/>
              </a:rPr>
              <a:t>Monthly College Budget Spreadsheet</a:t>
            </a:r>
            <a:r>
              <a:rPr lang="en" sz="2200" baseline="30000">
                <a:solidFill>
                  <a:srgbClr val="0C4599"/>
                </a:solidFill>
                <a:latin typeface="Calibri"/>
                <a:ea typeface="Calibri"/>
                <a:cs typeface="Calibri"/>
                <a:sym typeface="Calibri"/>
              </a:rPr>
              <a:t>1</a:t>
            </a:r>
            <a:r>
              <a:rPr lang="en" sz="2200">
                <a:solidFill>
                  <a:srgbClr val="0C4599"/>
                </a:solidFill>
                <a:latin typeface="Calibri"/>
                <a:ea typeface="Calibri"/>
                <a:cs typeface="Calibri"/>
                <a:sym typeface="Calibri"/>
              </a:rPr>
              <a:t>, then click</a:t>
            </a:r>
            <a:endParaRPr sz="2200">
              <a:solidFill>
                <a:srgbClr val="0C4599"/>
              </a:solidFill>
              <a:latin typeface="Calibri"/>
              <a:ea typeface="Calibri"/>
              <a:cs typeface="Calibri"/>
              <a:sym typeface="Calibri"/>
            </a:endParaRPr>
          </a:p>
          <a:p>
            <a:pPr marL="457200" lvl="0" indent="0" algn="l" rtl="0">
              <a:spcBef>
                <a:spcPts val="600"/>
              </a:spcBef>
              <a:spcAft>
                <a:spcPts val="0"/>
              </a:spcAft>
              <a:buNone/>
            </a:pPr>
            <a:r>
              <a:rPr lang="en" sz="2200">
                <a:solidFill>
                  <a:srgbClr val="0C4599"/>
                </a:solidFill>
                <a:latin typeface="Calibri"/>
                <a:ea typeface="Calibri"/>
                <a:cs typeface="Calibri"/>
                <a:sym typeface="Calibri"/>
              </a:rPr>
              <a:t>File → Make a copy</a:t>
            </a:r>
            <a:endParaRPr sz="2200">
              <a:solidFill>
                <a:srgbClr val="0C4599"/>
              </a:solidFill>
              <a:latin typeface="Calibri"/>
              <a:ea typeface="Calibri"/>
              <a:cs typeface="Calibri"/>
              <a:sym typeface="Calibri"/>
            </a:endParaRPr>
          </a:p>
          <a:p>
            <a:pPr marL="457200" lvl="0" indent="0" algn="l" rtl="0">
              <a:spcBef>
                <a:spcPts val="600"/>
              </a:spcBef>
              <a:spcAft>
                <a:spcPts val="0"/>
              </a:spcAft>
              <a:buNone/>
            </a:pPr>
            <a:r>
              <a:rPr lang="en" sz="2200">
                <a:solidFill>
                  <a:srgbClr val="0C4599"/>
                </a:solidFill>
                <a:latin typeface="Calibri"/>
                <a:ea typeface="Calibri"/>
                <a:cs typeface="Calibri"/>
                <a:sym typeface="Calibri"/>
              </a:rPr>
              <a:t>Name your worksheet according to teacher directions</a:t>
            </a:r>
            <a:endParaRPr sz="2200">
              <a:solidFill>
                <a:srgbClr val="0C4599"/>
              </a:solidFill>
              <a:latin typeface="Calibri"/>
              <a:ea typeface="Calibri"/>
              <a:cs typeface="Calibri"/>
              <a:sym typeface="Calibri"/>
            </a:endParaRPr>
          </a:p>
          <a:p>
            <a:pPr marL="457200" lvl="0" indent="0" algn="l" rtl="0">
              <a:spcBef>
                <a:spcPts val="600"/>
              </a:spcBef>
              <a:spcAft>
                <a:spcPts val="0"/>
              </a:spcAft>
              <a:buNone/>
            </a:pPr>
            <a:r>
              <a:rPr lang="en" sz="2200">
                <a:solidFill>
                  <a:srgbClr val="0C4599"/>
                </a:solidFill>
                <a:latin typeface="Calibri"/>
                <a:ea typeface="Calibri"/>
                <a:cs typeface="Calibri"/>
                <a:sym typeface="Calibri"/>
              </a:rPr>
              <a:t>Close the original Monthly College Budget Spreadsheet</a:t>
            </a:r>
            <a:endParaRPr sz="2200">
              <a:solidFill>
                <a:srgbClr val="0C4599"/>
              </a:solidFill>
              <a:latin typeface="Calibri"/>
              <a:ea typeface="Calibri"/>
              <a:cs typeface="Calibri"/>
              <a:sym typeface="Calibri"/>
            </a:endParaRPr>
          </a:p>
          <a:p>
            <a:pPr marL="457200" lvl="0" indent="0" algn="l" rtl="0">
              <a:spcBef>
                <a:spcPts val="600"/>
              </a:spcBef>
              <a:spcAft>
                <a:spcPts val="0"/>
              </a:spcAft>
              <a:buNone/>
            </a:pPr>
            <a:endParaRPr sz="22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2400">
                <a:solidFill>
                  <a:srgbClr val="0C4599"/>
                </a:solidFill>
                <a:latin typeface="Calibri"/>
                <a:ea typeface="Calibri"/>
                <a:cs typeface="Calibri"/>
                <a:sym typeface="Calibri"/>
              </a:rPr>
              <a:t>Use your copy of the worksheet to record all the work for this activity.</a:t>
            </a:r>
            <a:endParaRPr sz="8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800" u="sng" baseline="30000">
                <a:solidFill>
                  <a:schemeClr val="hlink"/>
                </a:solidFill>
                <a:latin typeface="Calibri"/>
                <a:ea typeface="Calibri"/>
                <a:cs typeface="Calibri"/>
                <a:sym typeface="Calibri"/>
                <a:hlinkClick r:id="rId4"/>
              </a:rPr>
              <a:t>1</a:t>
            </a:r>
            <a:r>
              <a:rPr lang="en" sz="800" u="sng">
                <a:solidFill>
                  <a:schemeClr val="hlink"/>
                </a:solidFill>
                <a:latin typeface="Calibri"/>
                <a:ea typeface="Calibri"/>
                <a:cs typeface="Calibri"/>
                <a:sym typeface="Calibri"/>
                <a:hlinkClick r:id="rId4"/>
              </a:rPr>
              <a:t>How To: Entering &amp; Editing Data</a:t>
            </a:r>
            <a:endParaRPr sz="800">
              <a:solidFill>
                <a:srgbClr val="0C4599"/>
              </a:solidFill>
              <a:latin typeface="Calibri"/>
              <a:ea typeface="Calibri"/>
              <a:cs typeface="Calibri"/>
              <a:sym typeface="Calibri"/>
            </a:endParaRPr>
          </a:p>
          <a:p>
            <a:pPr marL="457200" lvl="0" indent="0" algn="l" rtl="0">
              <a:spcBef>
                <a:spcPts val="600"/>
              </a:spcBef>
              <a:spcAft>
                <a:spcPts val="0"/>
              </a:spcAft>
              <a:buNone/>
            </a:pPr>
            <a:endParaRPr sz="2200">
              <a:solidFill>
                <a:srgbClr val="0C4599"/>
              </a:solidFill>
              <a:latin typeface="Calibri"/>
              <a:ea typeface="Calibri"/>
              <a:cs typeface="Calibri"/>
              <a:sym typeface="Calibri"/>
            </a:endParaRPr>
          </a:p>
        </p:txBody>
      </p:sp>
      <p:pic>
        <p:nvPicPr>
          <p:cNvPr id="44" name="Google Shape;44;p9" descr="NGPF_LG.png"/>
          <p:cNvPicPr preferRelativeResize="0"/>
          <p:nvPr/>
        </p:nvPicPr>
        <p:blipFill>
          <a:blip r:embed="rId5">
            <a:alphaModFix/>
          </a:blip>
          <a:stretch>
            <a:fillRect/>
          </a:stretch>
        </p:blipFill>
        <p:spPr>
          <a:xfrm>
            <a:off x="289575" y="-51125"/>
            <a:ext cx="2743200" cy="1371600"/>
          </a:xfrm>
          <a:prstGeom prst="rect">
            <a:avLst/>
          </a:prstGeom>
          <a:noFill/>
          <a:ln>
            <a:noFill/>
          </a:ln>
        </p:spPr>
      </p:pic>
      <p:sp>
        <p:nvSpPr>
          <p:cNvPr id="45" name="Google Shape;45;p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46" name="Google Shape;46;p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a:t>
            </a:fld>
            <a:endParaRPr>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7"/>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12C:  Monthly Gross Pay</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Calculate your Monthly Gross Pay.  </a:t>
            </a:r>
            <a:endParaRPr sz="2400">
              <a:solidFill>
                <a:srgbClr val="0C4599"/>
              </a:solidFill>
              <a:latin typeface="Calibri"/>
              <a:ea typeface="Calibri"/>
              <a:cs typeface="Calibri"/>
              <a:sym typeface="Calibri"/>
            </a:endParaRPr>
          </a:p>
          <a:p>
            <a:pPr marL="0" lvl="0" indent="45720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Monthly Gross Pay = (Stipend) / (4 months per semester)</a:t>
            </a:r>
            <a:endParaRPr sz="2400">
              <a:solidFill>
                <a:srgbClr val="E69138"/>
              </a:solidFill>
              <a:latin typeface="Calibri"/>
              <a:ea typeface="Calibri"/>
              <a:cs typeface="Calibri"/>
              <a:sym typeface="Calibri"/>
            </a:endParaRPr>
          </a:p>
          <a:p>
            <a:pPr marL="0" lvl="0" indent="45720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or</a:t>
            </a:r>
            <a:endParaRPr sz="2400">
              <a:solidFill>
                <a:srgbClr val="E69138"/>
              </a:solidFill>
              <a:latin typeface="Calibri"/>
              <a:ea typeface="Calibri"/>
              <a:cs typeface="Calibri"/>
              <a:sym typeface="Calibri"/>
            </a:endParaRPr>
          </a:p>
          <a:p>
            <a:pPr marL="0" lvl="0" indent="457200" algn="l" rtl="0">
              <a:spcBef>
                <a:spcPts val="600"/>
              </a:spcBef>
              <a:spcAft>
                <a:spcPts val="0"/>
              </a:spcAft>
              <a:buClr>
                <a:schemeClr val="dk1"/>
              </a:buClr>
              <a:buSzPts val="1100"/>
              <a:buFont typeface="Arial"/>
              <a:buNone/>
            </a:pPr>
            <a:r>
              <a:rPr lang="en" sz="2000">
                <a:solidFill>
                  <a:srgbClr val="E69138"/>
                </a:solidFill>
                <a:latin typeface="Calibri"/>
                <a:ea typeface="Calibri"/>
                <a:cs typeface="Calibri"/>
                <a:sym typeface="Calibri"/>
              </a:rPr>
              <a:t>Monthly Gross Pay = (Weekly hours) x (rate) x (4 weeks per month)</a:t>
            </a:r>
            <a:endParaRPr sz="2400">
              <a:solidFill>
                <a:srgbClr val="E69138"/>
              </a:solidFill>
              <a:latin typeface="Calibri"/>
              <a:ea typeface="Calibri"/>
              <a:cs typeface="Calibri"/>
              <a:sym typeface="Calibri"/>
            </a:endParaRPr>
          </a:p>
          <a:p>
            <a:pPr marL="0" lvl="0" indent="457200" algn="l" rtl="0">
              <a:spcBef>
                <a:spcPts val="600"/>
              </a:spcBef>
              <a:spcAft>
                <a:spcPts val="0"/>
              </a:spcAft>
              <a:buClr>
                <a:schemeClr val="dk1"/>
              </a:buClr>
              <a:buSzPts val="1100"/>
              <a:buFont typeface="Arial"/>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 under STEP 12 “</a:t>
            </a:r>
            <a:r>
              <a:rPr lang="en" sz="2400">
                <a:solidFill>
                  <a:srgbClr val="E69138"/>
                </a:solidFill>
                <a:latin typeface="Calibri"/>
                <a:ea typeface="Calibri"/>
                <a:cs typeface="Calibri"/>
                <a:sym typeface="Calibri"/>
              </a:rPr>
              <a:t>Monthly Gross Pay</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94" name="Google Shape;194;p27"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95" name="Google Shape;195;p27"/>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96" name="Google Shape;196;p2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20</a:t>
            </a:fld>
            <a:endParaRPr>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8"/>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a:solidFill>
                  <a:srgbClr val="0C4599"/>
                </a:solidFill>
                <a:latin typeface="Calibri"/>
                <a:ea typeface="Calibri"/>
                <a:cs typeface="Calibri"/>
                <a:sym typeface="Calibri"/>
              </a:rPr>
              <a:t>STEP 13: Monthly Net Pay</a:t>
            </a:r>
            <a:endParaRPr sz="2000">
              <a:solidFill>
                <a:srgbClr val="0C4599"/>
              </a:solidFill>
              <a:latin typeface="Calibri"/>
              <a:ea typeface="Calibri"/>
              <a:cs typeface="Calibri"/>
              <a:sym typeface="Calibri"/>
            </a:endParaRPr>
          </a:p>
          <a:p>
            <a:pPr marL="0" lvl="0" indent="0" algn="l" rtl="0">
              <a:spcBef>
                <a:spcPts val="600"/>
              </a:spcBef>
              <a:spcAft>
                <a:spcPts val="0"/>
              </a:spcAft>
              <a:buNone/>
            </a:pPr>
            <a:r>
              <a:rPr lang="en" sz="1800">
                <a:solidFill>
                  <a:srgbClr val="0C4599"/>
                </a:solidFill>
                <a:latin typeface="Calibri"/>
                <a:ea typeface="Calibri"/>
                <a:cs typeface="Calibri"/>
                <a:sym typeface="Calibri"/>
              </a:rPr>
              <a:t>Use the ADP </a:t>
            </a:r>
            <a:r>
              <a:rPr lang="en" sz="1800" u="sng">
                <a:solidFill>
                  <a:schemeClr val="hlink"/>
                </a:solidFill>
                <a:latin typeface="Calibri"/>
                <a:ea typeface="Calibri"/>
                <a:cs typeface="Calibri"/>
                <a:sym typeface="Calibri"/>
                <a:hlinkClick r:id="rId3"/>
              </a:rPr>
              <a:t>Salary Paycheck Calculator</a:t>
            </a:r>
            <a:r>
              <a:rPr lang="en" sz="1800">
                <a:solidFill>
                  <a:srgbClr val="0C4599"/>
                </a:solidFill>
                <a:latin typeface="Calibri"/>
                <a:ea typeface="Calibri"/>
                <a:cs typeface="Calibri"/>
                <a:sym typeface="Calibri"/>
              </a:rPr>
              <a:t> to find your Monthly Net Pay (</a:t>
            </a:r>
            <a:r>
              <a:rPr lang="en" sz="1800" i="1">
                <a:solidFill>
                  <a:srgbClr val="0C4599"/>
                </a:solidFill>
                <a:latin typeface="Calibri"/>
                <a:ea typeface="Calibri"/>
                <a:cs typeface="Calibri"/>
                <a:sym typeface="Calibri"/>
              </a:rPr>
              <a:t>the money you actually take home each month</a:t>
            </a:r>
            <a:r>
              <a:rPr lang="en" sz="1800">
                <a:solidFill>
                  <a:srgbClr val="0C4599"/>
                </a:solidFill>
                <a:latin typeface="Calibri"/>
                <a:ea typeface="Calibri"/>
                <a:cs typeface="Calibri"/>
                <a:sym typeface="Calibri"/>
              </a:rPr>
              <a:t>, </a:t>
            </a:r>
            <a:r>
              <a:rPr lang="en" sz="1800" i="1">
                <a:solidFill>
                  <a:srgbClr val="0C4599"/>
                </a:solidFill>
                <a:latin typeface="Calibri"/>
                <a:ea typeface="Calibri"/>
                <a:cs typeface="Calibri"/>
                <a:sym typeface="Calibri"/>
              </a:rPr>
              <a:t>after taxes</a:t>
            </a:r>
            <a:r>
              <a:rPr lang="en" sz="1800">
                <a:solidFill>
                  <a:srgbClr val="0C4599"/>
                </a:solidFill>
                <a:latin typeface="Calibri"/>
                <a:ea typeface="Calibri"/>
                <a:cs typeface="Calibri"/>
                <a:sym typeface="Calibri"/>
              </a:rPr>
              <a:t>). To do the activity correctly, use these values:</a:t>
            </a:r>
            <a:endParaRPr sz="18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1400">
                <a:solidFill>
                  <a:srgbClr val="0C4599"/>
                </a:solidFill>
                <a:latin typeface="Calibri"/>
                <a:ea typeface="Calibri"/>
                <a:cs typeface="Calibri"/>
                <a:sym typeface="Calibri"/>
              </a:rPr>
              <a:t>State = where you’ll be for college</a:t>
            </a:r>
            <a:endParaRPr sz="14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1400">
                <a:solidFill>
                  <a:srgbClr val="0C4599"/>
                </a:solidFill>
                <a:latin typeface="Calibri"/>
                <a:ea typeface="Calibri"/>
                <a:cs typeface="Calibri"/>
                <a:sym typeface="Calibri"/>
              </a:rPr>
              <a:t>Gross Pay = Your Monthly Gross Pay </a:t>
            </a:r>
            <a:endParaRPr sz="14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1400">
                <a:solidFill>
                  <a:srgbClr val="0C4599"/>
                </a:solidFill>
                <a:latin typeface="Calibri"/>
                <a:ea typeface="Calibri"/>
                <a:cs typeface="Calibri"/>
                <a:sym typeface="Calibri"/>
              </a:rPr>
              <a:t>Gross Pay Method = PER PAY PERIOD</a:t>
            </a:r>
            <a:endParaRPr sz="14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1400">
                <a:solidFill>
                  <a:srgbClr val="0C4599"/>
                </a:solidFill>
                <a:latin typeface="Calibri"/>
                <a:ea typeface="Calibri"/>
                <a:cs typeface="Calibri"/>
                <a:sym typeface="Calibri"/>
              </a:rPr>
              <a:t>Pay Frequency = Monthly</a:t>
            </a:r>
            <a:endParaRPr sz="1400">
              <a:solidFill>
                <a:srgbClr val="0C4599"/>
              </a:solidFill>
              <a:latin typeface="Calibri"/>
              <a:ea typeface="Calibri"/>
              <a:cs typeface="Calibri"/>
              <a:sym typeface="Calibri"/>
            </a:endParaRPr>
          </a:p>
          <a:p>
            <a:pPr marL="457200" lvl="0" indent="0" algn="l" rtl="0">
              <a:spcBef>
                <a:spcPts val="600"/>
              </a:spcBef>
              <a:spcAft>
                <a:spcPts val="0"/>
              </a:spcAft>
              <a:buNone/>
            </a:pPr>
            <a:r>
              <a:rPr lang="en" sz="1400">
                <a:solidFill>
                  <a:srgbClr val="0C4599"/>
                </a:solidFill>
                <a:latin typeface="Calibri"/>
                <a:ea typeface="Calibri"/>
                <a:cs typeface="Calibri"/>
                <a:sym typeface="Calibri"/>
              </a:rPr>
              <a:t>Leave all other values as they are, and click CALCULATE.</a:t>
            </a:r>
            <a:endParaRPr sz="14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endParaRPr sz="1400">
              <a:solidFill>
                <a:srgbClr val="0C4599"/>
              </a:solidFill>
              <a:latin typeface="Calibri"/>
              <a:ea typeface="Calibri"/>
              <a:cs typeface="Calibri"/>
              <a:sym typeface="Calibri"/>
            </a:endParaRPr>
          </a:p>
          <a:p>
            <a:pPr marL="0" lvl="0" indent="0" algn="l" rtl="0">
              <a:spcBef>
                <a:spcPts val="600"/>
              </a:spcBef>
              <a:spcAft>
                <a:spcPts val="0"/>
              </a:spcAft>
              <a:buNone/>
            </a:pPr>
            <a:r>
              <a:rPr lang="en" sz="2000">
                <a:solidFill>
                  <a:srgbClr val="0C4599"/>
                </a:solidFill>
                <a:latin typeface="Calibri"/>
                <a:ea typeface="Calibri"/>
                <a:cs typeface="Calibri"/>
                <a:sym typeface="Calibri"/>
              </a:rPr>
              <a:t>Record on budget spreadsheet under STEP 13 “</a:t>
            </a:r>
            <a:r>
              <a:rPr lang="en" sz="2000">
                <a:solidFill>
                  <a:srgbClr val="E69138"/>
                </a:solidFill>
                <a:latin typeface="Calibri"/>
                <a:ea typeface="Calibri"/>
                <a:cs typeface="Calibri"/>
                <a:sym typeface="Calibri"/>
              </a:rPr>
              <a:t>Monthly Net Pay</a:t>
            </a:r>
            <a:r>
              <a:rPr lang="en" sz="2000">
                <a:solidFill>
                  <a:srgbClr val="0C4599"/>
                </a:solidFill>
                <a:latin typeface="Calibri"/>
                <a:ea typeface="Calibri"/>
                <a:cs typeface="Calibri"/>
                <a:sym typeface="Calibri"/>
              </a:rPr>
              <a:t>”</a:t>
            </a:r>
            <a:endParaRPr sz="2000">
              <a:solidFill>
                <a:srgbClr val="0C4599"/>
              </a:solidFill>
              <a:latin typeface="Calibri"/>
              <a:ea typeface="Calibri"/>
              <a:cs typeface="Calibri"/>
              <a:sym typeface="Calibri"/>
            </a:endParaRPr>
          </a:p>
          <a:p>
            <a:pPr marL="457200" lvl="0" indent="0" algn="l" rtl="0">
              <a:spcBef>
                <a:spcPts val="600"/>
              </a:spcBef>
              <a:spcAft>
                <a:spcPts val="0"/>
              </a:spcAft>
              <a:buNone/>
            </a:pPr>
            <a:endParaRPr sz="1400">
              <a:solidFill>
                <a:srgbClr val="0C4599"/>
              </a:solidFill>
              <a:latin typeface="Calibri"/>
              <a:ea typeface="Calibri"/>
              <a:cs typeface="Calibri"/>
              <a:sym typeface="Calibri"/>
            </a:endParaRPr>
          </a:p>
          <a:p>
            <a:pPr marL="457200" lvl="0" indent="0" algn="l" rtl="0">
              <a:spcBef>
                <a:spcPts val="600"/>
              </a:spcBef>
              <a:spcAft>
                <a:spcPts val="0"/>
              </a:spcAft>
              <a:buNone/>
            </a:pPr>
            <a:endParaRPr sz="1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02" name="Google Shape;202;p28" descr="NGPF_LG.png"/>
          <p:cNvPicPr preferRelativeResize="0"/>
          <p:nvPr/>
        </p:nvPicPr>
        <p:blipFill>
          <a:blip r:embed="rId4">
            <a:alphaModFix/>
          </a:blip>
          <a:stretch>
            <a:fillRect/>
          </a:stretch>
        </p:blipFill>
        <p:spPr>
          <a:xfrm>
            <a:off x="289575" y="-51125"/>
            <a:ext cx="2743200" cy="1371600"/>
          </a:xfrm>
          <a:prstGeom prst="rect">
            <a:avLst/>
          </a:prstGeom>
          <a:noFill/>
          <a:ln>
            <a:noFill/>
          </a:ln>
        </p:spPr>
      </p:pic>
      <p:sp>
        <p:nvSpPr>
          <p:cNvPr id="203" name="Google Shape;203;p28"/>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04" name="Google Shape;204;p2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21</a:t>
            </a:fld>
            <a:endParaRPr>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9"/>
          <p:cNvSpPr txBox="1">
            <a:spLocks noGrp="1"/>
          </p:cNvSpPr>
          <p:nvPr>
            <p:ph type="body" idx="1"/>
          </p:nvPr>
        </p:nvSpPr>
        <p:spPr>
          <a:xfrm>
            <a:off x="457200" y="1063375"/>
            <a:ext cx="8229600" cy="3943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14: Savings</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000">
                <a:solidFill>
                  <a:srgbClr val="0C4599"/>
                </a:solidFill>
                <a:latin typeface="Calibri"/>
                <a:ea typeface="Calibri"/>
                <a:cs typeface="Calibri"/>
                <a:sym typeface="Calibri"/>
              </a:rPr>
              <a:t>“Pay yourself first” by putting aside a percent of your monthly net pay into a savings account.  Choose one of the percents below, and calculate how much you’ll be saving off your monthly net pay.</a:t>
            </a:r>
            <a:endParaRPr sz="20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5% → this is low, but better than nothing</a:t>
            </a:r>
            <a:endParaRPr sz="18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10% → this is a good goal for your first semester; increase later</a:t>
            </a:r>
            <a:endParaRPr sz="18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15% → terrific savings goal!</a:t>
            </a:r>
            <a:endParaRPr sz="18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000">
                <a:solidFill>
                  <a:srgbClr val="E69138"/>
                </a:solidFill>
                <a:latin typeface="Calibri"/>
                <a:ea typeface="Calibri"/>
                <a:cs typeface="Calibri"/>
                <a:sym typeface="Calibri"/>
              </a:rPr>
              <a:t>Savings = (Monthly Net Wage) x (% savings) </a:t>
            </a:r>
            <a:endParaRPr sz="2000">
              <a:solidFill>
                <a:srgbClr val="E69138"/>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0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000">
                <a:solidFill>
                  <a:srgbClr val="0C4599"/>
                </a:solidFill>
                <a:latin typeface="Calibri"/>
                <a:ea typeface="Calibri"/>
                <a:cs typeface="Calibri"/>
                <a:sym typeface="Calibri"/>
              </a:rPr>
              <a:t>Record on budget spreadsheet under STEP 14 “</a:t>
            </a:r>
            <a:r>
              <a:rPr lang="en" sz="2000">
                <a:solidFill>
                  <a:srgbClr val="E69138"/>
                </a:solidFill>
                <a:latin typeface="Calibri"/>
                <a:ea typeface="Calibri"/>
                <a:cs typeface="Calibri"/>
                <a:sym typeface="Calibri"/>
              </a:rPr>
              <a:t>Savings</a:t>
            </a:r>
            <a:r>
              <a:rPr lang="en" sz="2000">
                <a:solidFill>
                  <a:srgbClr val="0C4599"/>
                </a:solidFill>
                <a:latin typeface="Calibri"/>
                <a:ea typeface="Calibri"/>
                <a:cs typeface="Calibri"/>
                <a:sym typeface="Calibri"/>
              </a:rPr>
              <a:t>”</a:t>
            </a:r>
            <a:endParaRPr sz="20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10" name="Google Shape;210;p29"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11" name="Google Shape;211;p2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12" name="Google Shape;212;p2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22</a:t>
            </a:fld>
            <a:endParaRPr>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0"/>
          <p:cNvSpPr txBox="1">
            <a:spLocks noGrp="1"/>
          </p:cNvSpPr>
          <p:nvPr>
            <p:ph type="body" idx="1"/>
          </p:nvPr>
        </p:nvSpPr>
        <p:spPr>
          <a:xfrm>
            <a:off x="457200" y="806650"/>
            <a:ext cx="8229600" cy="3943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15:  Student Loan Interest </a:t>
            </a:r>
            <a:endParaRPr sz="2400" i="1">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1600">
                <a:solidFill>
                  <a:srgbClr val="0C4599"/>
                </a:solidFill>
                <a:latin typeface="Calibri"/>
                <a:ea typeface="Calibri"/>
                <a:cs typeface="Calibri"/>
                <a:sym typeface="Calibri"/>
              </a:rPr>
              <a:t>Though not required, making interest payments on your student loan debt while in college will save you money in the long run! Estimate your first semester student loan debt and decide how much you’d consider paying monthly. The payment amounts listed below are recommended payments based on loan amount, but you can adjust up or down to fit your budget. </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9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9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8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8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8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8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1800">
                <a:solidFill>
                  <a:srgbClr val="0C4599"/>
                </a:solidFill>
                <a:latin typeface="Calibri"/>
                <a:ea typeface="Calibri"/>
                <a:cs typeface="Calibri"/>
                <a:sym typeface="Calibri"/>
              </a:rPr>
              <a:t>Record on your budget spreadsheet under STEP 15“</a:t>
            </a:r>
            <a:r>
              <a:rPr lang="en" sz="1800">
                <a:solidFill>
                  <a:srgbClr val="E69138"/>
                </a:solidFill>
                <a:latin typeface="Calibri"/>
                <a:ea typeface="Calibri"/>
                <a:cs typeface="Calibri"/>
                <a:sym typeface="Calibri"/>
              </a:rPr>
              <a:t>Student Loan Interest</a:t>
            </a:r>
            <a:r>
              <a:rPr lang="en" sz="1800">
                <a:solidFill>
                  <a:srgbClr val="0C4599"/>
                </a:solidFill>
                <a:latin typeface="Calibri"/>
                <a:ea typeface="Calibri"/>
                <a:cs typeface="Calibri"/>
                <a:sym typeface="Calibri"/>
              </a:rPr>
              <a:t>.”</a:t>
            </a: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218" name="Google Shape;218;p30"/>
          <p:cNvGraphicFramePr/>
          <p:nvPr/>
        </p:nvGraphicFramePr>
        <p:xfrm>
          <a:off x="1202000" y="2530425"/>
          <a:ext cx="3000000" cy="3000000"/>
        </p:xfrm>
        <a:graphic>
          <a:graphicData uri="http://schemas.openxmlformats.org/drawingml/2006/table">
            <a:tbl>
              <a:tblPr>
                <a:noFill/>
                <a:tableStyleId>{B1F37A58-DFDD-48AC-A00B-F734F4158BA7}</a:tableStyleId>
              </a:tblPr>
              <a:tblGrid>
                <a:gridCol w="3511800">
                  <a:extLst>
                    <a:ext uri="{9D8B030D-6E8A-4147-A177-3AD203B41FA5}">
                      <a16:colId xmlns:a16="http://schemas.microsoft.com/office/drawing/2014/main" val="20000"/>
                    </a:ext>
                  </a:extLst>
                </a:gridCol>
                <a:gridCol w="32282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a:latin typeface="Calibri"/>
                          <a:ea typeface="Calibri"/>
                          <a:cs typeface="Calibri"/>
                          <a:sym typeface="Calibri"/>
                        </a:rPr>
                        <a:t>Student Loan Debt: $0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Interest Payment: $0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Calibri"/>
                          <a:ea typeface="Calibri"/>
                          <a:cs typeface="Calibri"/>
                          <a:sym typeface="Calibri"/>
                        </a:rPr>
                        <a:t>Student Loan Debt: $10,000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Interest Payment: $41</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Calibri"/>
                          <a:ea typeface="Calibri"/>
                          <a:cs typeface="Calibri"/>
                          <a:sym typeface="Calibri"/>
                        </a:rPr>
                        <a:t>Student Loan Debt: $20,000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Interest Payment: $83</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latin typeface="Calibri"/>
                          <a:ea typeface="Calibri"/>
                          <a:cs typeface="Calibri"/>
                          <a:sym typeface="Calibri"/>
                        </a:rPr>
                        <a:t>Student Loan Debt: $30,000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Interest Payment: $125</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latin typeface="Calibri"/>
                          <a:ea typeface="Calibri"/>
                          <a:cs typeface="Calibri"/>
                          <a:sym typeface="Calibri"/>
                        </a:rPr>
                        <a:t>Student Loan Debt: $40,000+</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Interest Payment: $166</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4"/>
                  </a:ext>
                </a:extLst>
              </a:tr>
            </a:tbl>
          </a:graphicData>
        </a:graphic>
      </p:graphicFrame>
      <p:pic>
        <p:nvPicPr>
          <p:cNvPr id="219" name="Google Shape;219;p30"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20" name="Google Shape;220;p30"/>
          <p:cNvSpPr txBox="1">
            <a:spLocks noGrp="1"/>
          </p:cNvSpPr>
          <p:nvPr>
            <p:ph type="title"/>
          </p:nvPr>
        </p:nvSpPr>
        <p:spPr>
          <a:xfrm>
            <a:off x="3263700"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21" name="Google Shape;221;p3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23</a:t>
            </a:fld>
            <a:endParaRPr>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0FF00"/>
                </a:solidFill>
                <a:latin typeface="Calibri"/>
                <a:ea typeface="Calibri"/>
                <a:cs typeface="Calibri"/>
                <a:sym typeface="Calibri"/>
              </a:rPr>
              <a:t>Monthly Income</a:t>
            </a:r>
            <a:endParaRPr sz="2400">
              <a:solidFill>
                <a:srgbClr val="00FF00"/>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sum of your </a:t>
            </a:r>
            <a:r>
              <a:rPr lang="en" sz="2400">
                <a:solidFill>
                  <a:srgbClr val="000000"/>
                </a:solidFill>
                <a:latin typeface="Calibri"/>
                <a:ea typeface="Calibri"/>
                <a:cs typeface="Calibri"/>
                <a:sym typeface="Calibri"/>
              </a:rPr>
              <a:t>Monthly Allowance </a:t>
            </a:r>
            <a:r>
              <a:rPr lang="en" sz="2400">
                <a:solidFill>
                  <a:srgbClr val="0C4599"/>
                </a:solidFill>
                <a:latin typeface="Calibri"/>
                <a:ea typeface="Calibri"/>
                <a:cs typeface="Calibri"/>
                <a:sym typeface="Calibri"/>
              </a:rPr>
              <a:t>and your </a:t>
            </a:r>
            <a:r>
              <a:rPr lang="en" sz="2400">
                <a:solidFill>
                  <a:srgbClr val="000000"/>
                </a:solidFill>
                <a:latin typeface="Calibri"/>
                <a:ea typeface="Calibri"/>
                <a:cs typeface="Calibri"/>
                <a:sym typeface="Calibri"/>
              </a:rPr>
              <a:t>Monthly Net Pay</a:t>
            </a:r>
            <a:r>
              <a:rPr lang="en" sz="2400">
                <a:solidFill>
                  <a:srgbClr val="0C4599"/>
                </a:solidFill>
                <a:latin typeface="Calibri"/>
                <a:ea typeface="Calibri"/>
                <a:cs typeface="Calibri"/>
                <a:sym typeface="Calibri"/>
              </a:rPr>
              <a:t>, decreased by your </a:t>
            </a:r>
            <a:r>
              <a:rPr lang="en" sz="2400">
                <a:solidFill>
                  <a:srgbClr val="000000"/>
                </a:solidFill>
                <a:latin typeface="Calibri"/>
                <a:ea typeface="Calibri"/>
                <a:cs typeface="Calibri"/>
                <a:sym typeface="Calibri"/>
              </a:rPr>
              <a:t>Savings and your optional Student Loan Payment, </a:t>
            </a:r>
            <a:r>
              <a:rPr lang="en" sz="2400">
                <a:solidFill>
                  <a:srgbClr val="0C4599"/>
                </a:solidFill>
                <a:latin typeface="Calibri"/>
                <a:ea typeface="Calibri"/>
                <a:cs typeface="Calibri"/>
                <a:sym typeface="Calibri"/>
              </a:rPr>
              <a:t>is the final amount of money you have leftover to budget for the semester. This is the total amount you could spend each month and meet your budget.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value is calculated automatically in “</a:t>
            </a:r>
            <a:r>
              <a:rPr lang="en" sz="2400">
                <a:solidFill>
                  <a:srgbClr val="00FF00"/>
                </a:solidFill>
                <a:latin typeface="Calibri"/>
                <a:ea typeface="Calibri"/>
                <a:cs typeface="Calibri"/>
                <a:sym typeface="Calibri"/>
              </a:rPr>
              <a:t>Monthly Income</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27" name="Google Shape;227;p31"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28" name="Google Shape;228;p3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29" name="Google Shape;229;p3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24</a:t>
            </a:fld>
            <a:endParaRPr>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2"/>
          <p:cNvSpPr txBox="1">
            <a:spLocks noGrp="1"/>
          </p:cNvSpPr>
          <p:nvPr>
            <p:ph type="body" idx="1"/>
          </p:nvPr>
        </p:nvSpPr>
        <p:spPr>
          <a:xfrm>
            <a:off x="457200" y="987375"/>
            <a:ext cx="8229600" cy="3943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16:  Dorm Room Cable</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Your roommate has a sweet TV they’re willing to share with you in the dorm room, but they want to split the cable bill. What will you do?</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2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16 “</a:t>
            </a:r>
            <a:r>
              <a:rPr lang="en" sz="2200">
                <a:solidFill>
                  <a:srgbClr val="E69138"/>
                </a:solidFill>
                <a:latin typeface="Calibri"/>
                <a:ea typeface="Calibri"/>
                <a:cs typeface="Calibri"/>
                <a:sym typeface="Calibri"/>
              </a:rPr>
              <a:t>Cable</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235" name="Google Shape;235;p32"/>
          <p:cNvGraphicFramePr/>
          <p:nvPr/>
        </p:nvGraphicFramePr>
        <p:xfrm>
          <a:off x="783700" y="2396550"/>
          <a:ext cx="3000000" cy="3000000"/>
        </p:xfrm>
        <a:graphic>
          <a:graphicData uri="http://schemas.openxmlformats.org/drawingml/2006/table">
            <a:tbl>
              <a:tblPr>
                <a:noFill/>
                <a:tableStyleId>{B1F37A58-DFDD-48AC-A00B-F734F4158BA7}</a:tableStyleId>
              </a:tblPr>
              <a:tblGrid>
                <a:gridCol w="5416300">
                  <a:extLst>
                    <a:ext uri="{9D8B030D-6E8A-4147-A177-3AD203B41FA5}">
                      <a16:colId xmlns:a16="http://schemas.microsoft.com/office/drawing/2014/main" val="20000"/>
                    </a:ext>
                  </a:extLst>
                </a:gridCol>
                <a:gridCol w="21603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a:latin typeface="Calibri"/>
                          <a:ea typeface="Calibri"/>
                          <a:cs typeface="Calibri"/>
                          <a:sym typeface="Calibri"/>
                        </a:rPr>
                        <a:t>Decline politely, then be sure not to watch -- no free loading!</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Calibri"/>
                          <a:ea typeface="Calibri"/>
                          <a:cs typeface="Calibri"/>
                          <a:sym typeface="Calibri"/>
                        </a:rPr>
                        <a:t>Say you can’t pay half, but you’re willing to chip in $10/mo and see if they go for it. </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$10/mo</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Calibri"/>
                          <a:ea typeface="Calibri"/>
                          <a:cs typeface="Calibri"/>
                          <a:sym typeface="Calibri"/>
                        </a:rPr>
                        <a:t>Pay half the basic cable bill</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$30/mo</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latin typeface="Calibri"/>
                          <a:ea typeface="Calibri"/>
                          <a:cs typeface="Calibri"/>
                          <a:sym typeface="Calibri"/>
                        </a:rPr>
                        <a:t>Pay half the top-tier cable bill </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$55/mo</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bl>
          </a:graphicData>
        </a:graphic>
      </p:graphicFrame>
      <p:pic>
        <p:nvPicPr>
          <p:cNvPr id="236" name="Google Shape;236;p32"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37" name="Google Shape;237;p32"/>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38" name="Google Shape;238;p3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25</a:t>
            </a:fld>
            <a:endParaRPr>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17:  Cell Phone Bill</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Your parents decided that you are in charge of your own cell phone bill while in college.</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17 “</a:t>
            </a:r>
            <a:r>
              <a:rPr lang="en" sz="2200">
                <a:solidFill>
                  <a:srgbClr val="E69138"/>
                </a:solidFill>
                <a:latin typeface="Calibri"/>
                <a:ea typeface="Calibri"/>
                <a:cs typeface="Calibri"/>
                <a:sym typeface="Calibri"/>
              </a:rPr>
              <a:t>Cell Phone</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244" name="Google Shape;244;p33"/>
          <p:cNvGraphicFramePr/>
          <p:nvPr/>
        </p:nvGraphicFramePr>
        <p:xfrm>
          <a:off x="783700" y="2624575"/>
          <a:ext cx="3000000" cy="3000000"/>
        </p:xfrm>
        <a:graphic>
          <a:graphicData uri="http://schemas.openxmlformats.org/drawingml/2006/table">
            <a:tbl>
              <a:tblPr>
                <a:noFill/>
                <a:tableStyleId>{B1F37A58-DFDD-48AC-A00B-F734F4158BA7}</a:tableStyleId>
              </a:tblPr>
              <a:tblGrid>
                <a:gridCol w="5416300">
                  <a:extLst>
                    <a:ext uri="{9D8B030D-6E8A-4147-A177-3AD203B41FA5}">
                      <a16:colId xmlns:a16="http://schemas.microsoft.com/office/drawing/2014/main" val="20000"/>
                    </a:ext>
                  </a:extLst>
                </a:gridCol>
                <a:gridCol w="21603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a:latin typeface="Calibri"/>
                          <a:ea typeface="Calibri"/>
                          <a:cs typeface="Calibri"/>
                          <a:sym typeface="Calibri"/>
                        </a:rPr>
                        <a:t>Voice and text plan only</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$20/mo</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Calibri"/>
                          <a:ea typeface="Calibri"/>
                          <a:cs typeface="Calibri"/>
                          <a:sym typeface="Calibri"/>
                        </a:rPr>
                        <a:t>Voice, text, and data plan</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$60/mo</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Calibri"/>
                          <a:ea typeface="Calibri"/>
                          <a:cs typeface="Calibri"/>
                          <a:sym typeface="Calibri"/>
                        </a:rPr>
                        <a:t>Or, if your current bill is something else, use that (Not free! Assume your parent’s not going to pick up your tab anymore.)</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your current monthly rate</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bl>
          </a:graphicData>
        </a:graphic>
      </p:graphicFrame>
      <p:pic>
        <p:nvPicPr>
          <p:cNvPr id="245" name="Google Shape;245;p33"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46" name="Google Shape;246;p33"/>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47" name="Google Shape;247;p3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26</a:t>
            </a:fld>
            <a:endParaRPr>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4"/>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18: Transportation</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1800">
                <a:solidFill>
                  <a:srgbClr val="0C4599"/>
                </a:solidFill>
                <a:latin typeface="Calibri"/>
                <a:ea typeface="Calibri"/>
                <a:cs typeface="Calibri"/>
                <a:sym typeface="Calibri"/>
              </a:rPr>
              <a:t>You’re going to live on campus, but there may be times you want to go off campus. Decide which option you’ll most likely use.</a:t>
            </a:r>
            <a:endParaRPr sz="18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2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18 “</a:t>
            </a:r>
            <a:r>
              <a:rPr lang="en" sz="2200">
                <a:solidFill>
                  <a:srgbClr val="E69138"/>
                </a:solidFill>
                <a:latin typeface="Calibri"/>
                <a:ea typeface="Calibri"/>
                <a:cs typeface="Calibri"/>
                <a:sym typeface="Calibri"/>
              </a:rPr>
              <a:t>Transportation</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253" name="Google Shape;253;p34"/>
          <p:cNvGraphicFramePr/>
          <p:nvPr/>
        </p:nvGraphicFramePr>
        <p:xfrm>
          <a:off x="783700" y="2519225"/>
          <a:ext cx="3000000" cy="3000000"/>
        </p:xfrm>
        <a:graphic>
          <a:graphicData uri="http://schemas.openxmlformats.org/drawingml/2006/table">
            <a:tbl>
              <a:tblPr>
                <a:noFill/>
                <a:tableStyleId>{B1F37A58-DFDD-48AC-A00B-F734F4158BA7}</a:tableStyleId>
              </a:tblPr>
              <a:tblGrid>
                <a:gridCol w="3191800">
                  <a:extLst>
                    <a:ext uri="{9D8B030D-6E8A-4147-A177-3AD203B41FA5}">
                      <a16:colId xmlns:a16="http://schemas.microsoft.com/office/drawing/2014/main" val="20000"/>
                    </a:ext>
                  </a:extLst>
                </a:gridCol>
                <a:gridCol w="43848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sz="1100">
                          <a:latin typeface="Calibri"/>
                          <a:ea typeface="Calibri"/>
                          <a:cs typeface="Calibri"/>
                          <a:sym typeface="Calibri"/>
                        </a:rPr>
                        <a:t>Take the free shuttle (limited off-campus stops)</a:t>
                      </a:r>
                      <a:endParaRPr sz="11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100">
                          <a:latin typeface="Calibri"/>
                          <a:ea typeface="Calibri"/>
                          <a:cs typeface="Calibri"/>
                          <a:sym typeface="Calibri"/>
                        </a:rPr>
                        <a:t>$0</a:t>
                      </a:r>
                      <a:endParaRPr sz="1100">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100">
                          <a:latin typeface="Calibri"/>
                          <a:ea typeface="Calibri"/>
                          <a:cs typeface="Calibri"/>
                          <a:sym typeface="Calibri"/>
                        </a:rPr>
                        <a:t>Take the city buses</a:t>
                      </a:r>
                      <a:endParaRPr sz="11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100">
                          <a:latin typeface="Calibri"/>
                          <a:ea typeface="Calibri"/>
                          <a:cs typeface="Calibri"/>
                          <a:sym typeface="Calibri"/>
                        </a:rPr>
                        <a:t>$5 roundtrip * 4 rides/month = $20</a:t>
                      </a:r>
                      <a:endParaRPr sz="1100">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100">
                          <a:latin typeface="Calibri"/>
                          <a:ea typeface="Calibri"/>
                          <a:cs typeface="Calibri"/>
                          <a:sym typeface="Calibri"/>
                        </a:rPr>
                        <a:t>Take Zipcar, Uber, or Cab Rides</a:t>
                      </a:r>
                      <a:endParaRPr sz="11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100">
                          <a:latin typeface="Calibri"/>
                          <a:ea typeface="Calibri"/>
                          <a:cs typeface="Calibri"/>
                          <a:sym typeface="Calibri"/>
                        </a:rPr>
                        <a:t>$24 roundtrip &amp; 4 rides/month = $96</a:t>
                      </a:r>
                      <a:endParaRPr sz="1100">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100">
                          <a:latin typeface="Calibri"/>
                          <a:ea typeface="Calibri"/>
                          <a:cs typeface="Calibri"/>
                          <a:sym typeface="Calibri"/>
                        </a:rPr>
                        <a:t>Bring a car to campus</a:t>
                      </a:r>
                      <a:endParaRPr sz="11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sz="1100">
                          <a:latin typeface="Calibri"/>
                          <a:ea typeface="Calibri"/>
                          <a:cs typeface="Calibri"/>
                          <a:sym typeface="Calibri"/>
                        </a:rPr>
                        <a:t>$15 parking + $125 gas, maintenance, insurance = $140</a:t>
                      </a:r>
                      <a:endParaRPr sz="1100">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bl>
          </a:graphicData>
        </a:graphic>
      </p:graphicFrame>
      <p:pic>
        <p:nvPicPr>
          <p:cNvPr id="254" name="Google Shape;254;p34"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55" name="Google Shape;255;p34"/>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56" name="Google Shape;256;p3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27</a:t>
            </a:fld>
            <a:endParaRPr>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19:  Frat/Sorority Dues</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0C4599"/>
                </a:solidFill>
                <a:latin typeface="Calibri"/>
                <a:ea typeface="Calibri"/>
                <a:cs typeface="Calibri"/>
                <a:sym typeface="Calibri"/>
              </a:rPr>
              <a:t>Your college has an active Greek Life system. </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If you think you’ll join, budget $235 in dues, fees, events, and other mandatory purchases. </a:t>
            </a:r>
            <a:endParaRPr sz="2400">
              <a:solidFill>
                <a:srgbClr val="0C4599"/>
              </a:solidFill>
              <a:latin typeface="Calibri"/>
              <a:ea typeface="Calibri"/>
              <a:cs typeface="Calibri"/>
              <a:sym typeface="Calibri"/>
            </a:endParaRPr>
          </a:p>
          <a:p>
            <a:pPr marL="457200" lvl="0" indent="-381000" algn="l" rtl="0">
              <a:spcBef>
                <a:spcPts val="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If you won’t pledge, $0.</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19 “</a:t>
            </a:r>
            <a:r>
              <a:rPr lang="en" sz="2200">
                <a:solidFill>
                  <a:srgbClr val="E69138"/>
                </a:solidFill>
                <a:latin typeface="Calibri"/>
                <a:ea typeface="Calibri"/>
                <a:cs typeface="Calibri"/>
                <a:sym typeface="Calibri"/>
              </a:rPr>
              <a:t>Frat/Sorority</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62" name="Google Shape;262;p35"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63" name="Google Shape;263;p35"/>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64" name="Google Shape;264;p3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28</a:t>
            </a:fld>
            <a:endParaRPr>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6"/>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20:  Sport Events</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0C4599"/>
                </a:solidFill>
                <a:latin typeface="Calibri"/>
                <a:ea typeface="Calibri"/>
                <a:cs typeface="Calibri"/>
                <a:sym typeface="Calibri"/>
              </a:rPr>
              <a:t>Your college is Division I for sports, and going to the games is a popular social event on campus. </a:t>
            </a:r>
            <a:endParaRPr sz="2400">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If you think you’ll attend, budget $30 for tickets and food.</a:t>
            </a:r>
            <a:endParaRPr sz="2400">
              <a:solidFill>
                <a:srgbClr val="0C4599"/>
              </a:solidFill>
              <a:latin typeface="Calibri"/>
              <a:ea typeface="Calibri"/>
              <a:cs typeface="Calibri"/>
              <a:sym typeface="Calibri"/>
            </a:endParaRPr>
          </a:p>
          <a:p>
            <a:pPr marL="457200" lvl="0" indent="-381000" algn="l" rtl="0">
              <a:spcBef>
                <a:spcPts val="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If you will not attend, $0.</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20 “</a:t>
            </a:r>
            <a:r>
              <a:rPr lang="en" sz="2200">
                <a:solidFill>
                  <a:srgbClr val="E69138"/>
                </a:solidFill>
                <a:latin typeface="Calibri"/>
                <a:ea typeface="Calibri"/>
                <a:cs typeface="Calibri"/>
                <a:sym typeface="Calibri"/>
              </a:rPr>
              <a:t>Sport Events</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70" name="Google Shape;270;p36"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71" name="Google Shape;271;p3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72" name="Google Shape;272;p3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29</a:t>
            </a:fld>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0"/>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DIRECTIONS for EACH STEP:</a:t>
            </a:r>
            <a:endParaRPr sz="2400">
              <a:solidFill>
                <a:srgbClr val="0C4599"/>
              </a:solidFill>
              <a:latin typeface="Calibri"/>
              <a:ea typeface="Calibri"/>
              <a:cs typeface="Calibri"/>
              <a:sym typeface="Calibri"/>
            </a:endParaRPr>
          </a:p>
          <a:p>
            <a:pPr marL="457200" lvl="0" indent="-342900" algn="l" rtl="0">
              <a:spcBef>
                <a:spcPts val="600"/>
              </a:spcBef>
              <a:spcAft>
                <a:spcPts val="0"/>
              </a:spcAft>
              <a:buClr>
                <a:srgbClr val="0C4599"/>
              </a:buClr>
              <a:buSzPts val="1800"/>
              <a:buFont typeface="Calibri"/>
              <a:buAutoNum type="alphaUcPeriod"/>
            </a:pPr>
            <a:r>
              <a:rPr lang="en" sz="1800">
                <a:solidFill>
                  <a:srgbClr val="0C4599"/>
                </a:solidFill>
                <a:latin typeface="Calibri"/>
                <a:ea typeface="Calibri"/>
                <a:cs typeface="Calibri"/>
                <a:sym typeface="Calibri"/>
              </a:rPr>
              <a:t>Read the text on the slide carefully.</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AutoNum type="alphaUcPeriod"/>
            </a:pPr>
            <a:r>
              <a:rPr lang="en" sz="1800">
                <a:solidFill>
                  <a:srgbClr val="0C4599"/>
                </a:solidFill>
                <a:latin typeface="Calibri"/>
                <a:ea typeface="Calibri"/>
                <a:cs typeface="Calibri"/>
                <a:sym typeface="Calibri"/>
              </a:rPr>
              <a:t>Make a choice based on the info from that slide.</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AutoNum type="alphaUcPeriod"/>
            </a:pPr>
            <a:r>
              <a:rPr lang="en" sz="1800">
                <a:solidFill>
                  <a:srgbClr val="0C4599"/>
                </a:solidFill>
                <a:latin typeface="Calibri"/>
                <a:ea typeface="Calibri"/>
                <a:cs typeface="Calibri"/>
                <a:sym typeface="Calibri"/>
              </a:rPr>
              <a:t>Record your dollar amount on the Monthly Budget spreadsheet </a:t>
            </a:r>
            <a:r>
              <a:rPr lang="en" sz="1800" i="1">
                <a:solidFill>
                  <a:srgbClr val="FF9900"/>
                </a:solidFill>
                <a:latin typeface="Calibri"/>
                <a:ea typeface="Calibri"/>
                <a:cs typeface="Calibri"/>
                <a:sym typeface="Calibri"/>
              </a:rPr>
              <a:t>in the row that step # corresponds to the step # on the slide.</a:t>
            </a:r>
            <a:endParaRPr sz="1800" i="1">
              <a:solidFill>
                <a:srgbClr val="FF9900"/>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AutoNum type="alphaUcPeriod"/>
            </a:pPr>
            <a:r>
              <a:rPr lang="en" sz="1800">
                <a:solidFill>
                  <a:srgbClr val="0C4599"/>
                </a:solidFill>
                <a:latin typeface="Calibri"/>
                <a:ea typeface="Calibri"/>
                <a:cs typeface="Calibri"/>
                <a:sym typeface="Calibri"/>
              </a:rPr>
              <a:t>Your dollar amounts will always go in </a:t>
            </a:r>
            <a:r>
              <a:rPr lang="en" sz="1800">
                <a:solidFill>
                  <a:srgbClr val="0C4599"/>
                </a:solidFill>
                <a:highlight>
                  <a:srgbClr val="FFFF00"/>
                </a:highlight>
                <a:latin typeface="Calibri"/>
                <a:ea typeface="Calibri"/>
                <a:cs typeface="Calibri"/>
                <a:sym typeface="Calibri"/>
              </a:rPr>
              <a:t>YELLOW boxes</a:t>
            </a:r>
            <a:r>
              <a:rPr lang="en" sz="1800">
                <a:solidFill>
                  <a:srgbClr val="0C4599"/>
                </a:solidFill>
                <a:latin typeface="Calibri"/>
                <a:ea typeface="Calibri"/>
                <a:cs typeface="Calibri"/>
                <a:sym typeface="Calibri"/>
              </a:rPr>
              <a:t> in column D; non-yellow boxes will update automatically.</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AutoNum type="alphaUcPeriod"/>
            </a:pPr>
            <a:r>
              <a:rPr lang="en" sz="1800">
                <a:solidFill>
                  <a:srgbClr val="0C4599"/>
                </a:solidFill>
                <a:latin typeface="Calibri"/>
                <a:ea typeface="Calibri"/>
                <a:cs typeface="Calibri"/>
                <a:sym typeface="Calibri"/>
              </a:rPr>
              <a:t>In column E (Description of Your Choice), write a brief description of the choice you made, based on the slide’s info. </a:t>
            </a:r>
            <a:r>
              <a:rPr lang="en" sz="1800">
                <a:solidFill>
                  <a:srgbClr val="FF9900"/>
                </a:solidFill>
                <a:latin typeface="Calibri"/>
                <a:ea typeface="Calibri"/>
                <a:cs typeface="Calibri"/>
                <a:sym typeface="Calibri"/>
              </a:rPr>
              <a:t>Ex: </a:t>
            </a:r>
            <a:r>
              <a:rPr lang="en" sz="1800" i="1">
                <a:solidFill>
                  <a:srgbClr val="FF9900"/>
                </a:solidFill>
                <a:latin typeface="Calibri"/>
                <a:ea typeface="Calibri"/>
                <a:cs typeface="Calibri"/>
                <a:sym typeface="Calibri"/>
              </a:rPr>
              <a:t>work study job</a:t>
            </a:r>
            <a:r>
              <a:rPr lang="en" sz="1800">
                <a:solidFill>
                  <a:srgbClr val="FF9900"/>
                </a:solidFill>
                <a:latin typeface="Calibri"/>
                <a:ea typeface="Calibri"/>
                <a:cs typeface="Calibri"/>
                <a:sym typeface="Calibri"/>
              </a:rPr>
              <a:t> or </a:t>
            </a:r>
            <a:r>
              <a:rPr lang="en" sz="1800" i="1">
                <a:solidFill>
                  <a:srgbClr val="FF9900"/>
                </a:solidFill>
                <a:latin typeface="Calibri"/>
                <a:ea typeface="Calibri"/>
                <a:cs typeface="Calibri"/>
                <a:sym typeface="Calibri"/>
              </a:rPr>
              <a:t>voice + data plan</a:t>
            </a:r>
            <a:endParaRPr sz="1800" i="1">
              <a:solidFill>
                <a:srgbClr val="FF9900"/>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AutoNum type="alphaUcPeriod"/>
            </a:pPr>
            <a:r>
              <a:rPr lang="en" sz="1800">
                <a:solidFill>
                  <a:srgbClr val="0C4599"/>
                </a:solidFill>
                <a:latin typeface="Calibri"/>
                <a:ea typeface="Calibri"/>
                <a:cs typeface="Calibri"/>
                <a:sym typeface="Calibri"/>
              </a:rPr>
              <a:t>Go to the next slide and continue process for each STEP.</a:t>
            </a:r>
            <a:endParaRPr sz="1800">
              <a:solidFill>
                <a:srgbClr val="0C4599"/>
              </a:solidFill>
              <a:latin typeface="Calibri"/>
              <a:ea typeface="Calibri"/>
              <a:cs typeface="Calibri"/>
              <a:sym typeface="Calibri"/>
            </a:endParaRPr>
          </a:p>
        </p:txBody>
      </p:sp>
      <p:pic>
        <p:nvPicPr>
          <p:cNvPr id="52" name="Google Shape;52;p10"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53" name="Google Shape;53;p10"/>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54" name="Google Shape;54;p1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a:t>
            </a:fld>
            <a:endParaRPr>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7"/>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21:  On-Campus Fun</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0C4599"/>
                </a:solidFill>
                <a:latin typeface="Calibri"/>
                <a:ea typeface="Calibri"/>
                <a:cs typeface="Calibri"/>
                <a:sym typeface="Calibri"/>
              </a:rPr>
              <a:t>Every night of the week, the campus hosts different events such as speakers, concerts, poetry slams, etc. While some are free, others cost a small fee of $5 per event. When students attend, they usually spend about $10 in snacks &amp; drinks, too. </a:t>
            </a:r>
            <a:endParaRPr sz="2400">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At $15/event, determine how much you’re likely to spend in a MONTH.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000">
                <a:solidFill>
                  <a:srgbClr val="E69138"/>
                </a:solidFill>
                <a:latin typeface="Calibri"/>
                <a:ea typeface="Calibri"/>
                <a:cs typeface="Calibri"/>
                <a:sym typeface="Calibri"/>
              </a:rPr>
              <a:t>On-Campus Fun = ($15) x (# of events per month) </a:t>
            </a:r>
            <a:endParaRPr sz="2000">
              <a:solidFill>
                <a:srgbClr val="E69138"/>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21 “</a:t>
            </a:r>
            <a:r>
              <a:rPr lang="en" sz="2200">
                <a:solidFill>
                  <a:srgbClr val="E69138"/>
                </a:solidFill>
                <a:latin typeface="Calibri"/>
                <a:ea typeface="Calibri"/>
                <a:cs typeface="Calibri"/>
                <a:sym typeface="Calibri"/>
              </a:rPr>
              <a:t>On-Campus Fun</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78" name="Google Shape;278;p37"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79" name="Google Shape;279;p37"/>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80" name="Google Shape;280;p3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30</a:t>
            </a:fld>
            <a:endParaRPr>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8"/>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22: Dining Out</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1600">
                <a:solidFill>
                  <a:srgbClr val="0C4599"/>
                </a:solidFill>
                <a:latin typeface="Calibri"/>
                <a:ea typeface="Calibri"/>
                <a:cs typeface="Calibri"/>
                <a:sym typeface="Calibri"/>
              </a:rPr>
              <a:t>Any time you eat outside the cafeteria meal plan, it’ll cost money. This includes on-campus eateries, fast food, dinners out with friends, etc. Use the chart below to estimate your monthly costs.</a:t>
            </a:r>
            <a:endParaRPr sz="16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22 “</a:t>
            </a:r>
            <a:r>
              <a:rPr lang="en" sz="2200">
                <a:solidFill>
                  <a:srgbClr val="E69138"/>
                </a:solidFill>
                <a:latin typeface="Calibri"/>
                <a:ea typeface="Calibri"/>
                <a:cs typeface="Calibri"/>
                <a:sym typeface="Calibri"/>
              </a:rPr>
              <a:t>Dining Out</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286" name="Google Shape;286;p38"/>
          <p:cNvGraphicFramePr/>
          <p:nvPr/>
        </p:nvGraphicFramePr>
        <p:xfrm>
          <a:off x="1134825" y="2278575"/>
          <a:ext cx="3000000" cy="3000000"/>
        </p:xfrm>
        <a:graphic>
          <a:graphicData uri="http://schemas.openxmlformats.org/drawingml/2006/table">
            <a:tbl>
              <a:tblPr>
                <a:noFill/>
                <a:tableStyleId>{B1F37A58-DFDD-48AC-A00B-F734F4158BA7}</a:tableStyleId>
              </a:tblPr>
              <a:tblGrid>
                <a:gridCol w="1535525">
                  <a:extLst>
                    <a:ext uri="{9D8B030D-6E8A-4147-A177-3AD203B41FA5}">
                      <a16:colId xmlns:a16="http://schemas.microsoft.com/office/drawing/2014/main" val="20000"/>
                    </a:ext>
                  </a:extLst>
                </a:gridCol>
                <a:gridCol w="1360075">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b="1"/>
                        <a:t>$5/meal</a:t>
                      </a:r>
                      <a:endParaRPr b="1"/>
                    </a:p>
                  </a:txBody>
                  <a:tcPr marL="91425" marR="91425" marT="91425" marB="91425"/>
                </a:tc>
                <a:tc>
                  <a:txBody>
                    <a:bodyPr/>
                    <a:lstStyle/>
                    <a:p>
                      <a:pPr marL="0" lvl="0" indent="0" algn="l" rtl="0">
                        <a:spcBef>
                          <a:spcPts val="0"/>
                        </a:spcBef>
                        <a:spcAft>
                          <a:spcPts val="0"/>
                        </a:spcAft>
                        <a:buNone/>
                      </a:pPr>
                      <a:r>
                        <a:rPr lang="en" b="1"/>
                        <a:t>$10/meal</a:t>
                      </a:r>
                      <a:endParaRPr b="1"/>
                    </a:p>
                  </a:txBody>
                  <a:tcPr marL="91425" marR="91425" marT="91425" marB="91425"/>
                </a:tc>
                <a:tc>
                  <a:txBody>
                    <a:bodyPr/>
                    <a:lstStyle/>
                    <a:p>
                      <a:pPr marL="0" lvl="0" indent="0" algn="l" rtl="0">
                        <a:spcBef>
                          <a:spcPts val="0"/>
                        </a:spcBef>
                        <a:spcAft>
                          <a:spcPts val="0"/>
                        </a:spcAft>
                        <a:buNone/>
                      </a:pPr>
                      <a:r>
                        <a:rPr lang="en" b="1"/>
                        <a:t>$15/meal</a:t>
                      </a:r>
                      <a:endParaRPr b="1"/>
                    </a:p>
                  </a:txBody>
                  <a:tcPr marL="91425" marR="91425" marT="91425" marB="91425"/>
                </a:tc>
                <a:tc>
                  <a:txBody>
                    <a:bodyPr/>
                    <a:lstStyle/>
                    <a:p>
                      <a:pPr marL="0" lvl="0" indent="0" algn="l" rtl="0">
                        <a:spcBef>
                          <a:spcPts val="0"/>
                        </a:spcBef>
                        <a:spcAft>
                          <a:spcPts val="0"/>
                        </a:spcAft>
                        <a:buNone/>
                      </a:pPr>
                      <a:r>
                        <a:rPr lang="en" b="1"/>
                        <a:t>$20/meal</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1 meal/month</a:t>
                      </a:r>
                      <a:endParaRPr b="1"/>
                    </a:p>
                  </a:txBody>
                  <a:tcPr marL="91425" marR="91425" marT="91425" marB="91425"/>
                </a:tc>
                <a:tc>
                  <a:txBody>
                    <a:bodyPr/>
                    <a:lstStyle/>
                    <a:p>
                      <a:pPr marL="0" lvl="0" indent="0" algn="l" rtl="0">
                        <a:spcBef>
                          <a:spcPts val="0"/>
                        </a:spcBef>
                        <a:spcAft>
                          <a:spcPts val="0"/>
                        </a:spcAft>
                        <a:buNone/>
                      </a:pPr>
                      <a:r>
                        <a:rPr lang="en"/>
                        <a:t>$5</a:t>
                      </a:r>
                      <a:endParaRPr/>
                    </a:p>
                  </a:txBody>
                  <a:tcPr marL="91425" marR="91425" marT="91425" marB="91425"/>
                </a:tc>
                <a:tc>
                  <a:txBody>
                    <a:bodyPr/>
                    <a:lstStyle/>
                    <a:p>
                      <a:pPr marL="0" lvl="0" indent="0" algn="l" rtl="0">
                        <a:spcBef>
                          <a:spcPts val="0"/>
                        </a:spcBef>
                        <a:spcAft>
                          <a:spcPts val="0"/>
                        </a:spcAft>
                        <a:buNone/>
                      </a:pPr>
                      <a:r>
                        <a:rPr lang="en"/>
                        <a:t>$10</a:t>
                      </a:r>
                      <a:endParaRPr/>
                    </a:p>
                  </a:txBody>
                  <a:tcPr marL="91425" marR="91425" marT="91425" marB="91425"/>
                </a:tc>
                <a:tc>
                  <a:txBody>
                    <a:bodyPr/>
                    <a:lstStyle/>
                    <a:p>
                      <a:pPr marL="0" lvl="0" indent="0" algn="l" rtl="0">
                        <a:spcBef>
                          <a:spcPts val="0"/>
                        </a:spcBef>
                        <a:spcAft>
                          <a:spcPts val="0"/>
                        </a:spcAft>
                        <a:buNone/>
                      </a:pPr>
                      <a:r>
                        <a:rPr lang="en"/>
                        <a:t>$15</a:t>
                      </a:r>
                      <a:endParaRPr/>
                    </a:p>
                  </a:txBody>
                  <a:tcPr marL="91425" marR="91425" marT="91425" marB="91425"/>
                </a:tc>
                <a:tc>
                  <a:txBody>
                    <a:bodyPr/>
                    <a:lstStyle/>
                    <a:p>
                      <a:pPr marL="0" lvl="0" indent="0" algn="l" rtl="0">
                        <a:spcBef>
                          <a:spcPts val="0"/>
                        </a:spcBef>
                        <a:spcAft>
                          <a:spcPts val="0"/>
                        </a:spcAft>
                        <a:buNone/>
                      </a:pPr>
                      <a:r>
                        <a:rPr lang="en"/>
                        <a:t>$20</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b="1"/>
                        <a:t>2 meals/month</a:t>
                      </a:r>
                      <a:endParaRPr b="1"/>
                    </a:p>
                  </a:txBody>
                  <a:tcPr marL="91425" marR="91425" marT="91425" marB="91425"/>
                </a:tc>
                <a:tc>
                  <a:txBody>
                    <a:bodyPr/>
                    <a:lstStyle/>
                    <a:p>
                      <a:pPr marL="0" lvl="0" indent="0" algn="l" rtl="0">
                        <a:spcBef>
                          <a:spcPts val="0"/>
                        </a:spcBef>
                        <a:spcAft>
                          <a:spcPts val="0"/>
                        </a:spcAft>
                        <a:buNone/>
                      </a:pPr>
                      <a:r>
                        <a:rPr lang="en"/>
                        <a:t>$10</a:t>
                      </a:r>
                      <a:endParaRPr/>
                    </a:p>
                  </a:txBody>
                  <a:tcPr marL="91425" marR="91425" marT="91425" marB="91425"/>
                </a:tc>
                <a:tc>
                  <a:txBody>
                    <a:bodyPr/>
                    <a:lstStyle/>
                    <a:p>
                      <a:pPr marL="0" lvl="0" indent="0" algn="l" rtl="0">
                        <a:spcBef>
                          <a:spcPts val="0"/>
                        </a:spcBef>
                        <a:spcAft>
                          <a:spcPts val="0"/>
                        </a:spcAft>
                        <a:buNone/>
                      </a:pPr>
                      <a:r>
                        <a:rPr lang="en"/>
                        <a:t>$20</a:t>
                      </a:r>
                      <a:endParaRPr/>
                    </a:p>
                  </a:txBody>
                  <a:tcPr marL="91425" marR="91425" marT="91425" marB="91425"/>
                </a:tc>
                <a:tc>
                  <a:txBody>
                    <a:bodyPr/>
                    <a:lstStyle/>
                    <a:p>
                      <a:pPr marL="0" lvl="0" indent="0" algn="l" rtl="0">
                        <a:spcBef>
                          <a:spcPts val="0"/>
                        </a:spcBef>
                        <a:spcAft>
                          <a:spcPts val="0"/>
                        </a:spcAft>
                        <a:buNone/>
                      </a:pPr>
                      <a:r>
                        <a:rPr lang="en"/>
                        <a:t>$30</a:t>
                      </a:r>
                      <a:endParaRPr/>
                    </a:p>
                  </a:txBody>
                  <a:tcPr marL="91425" marR="91425" marT="91425" marB="91425"/>
                </a:tc>
                <a:tc>
                  <a:txBody>
                    <a:bodyPr/>
                    <a:lstStyle/>
                    <a:p>
                      <a:pPr marL="0" lvl="0" indent="0" algn="l" rtl="0">
                        <a:spcBef>
                          <a:spcPts val="0"/>
                        </a:spcBef>
                        <a:spcAft>
                          <a:spcPts val="0"/>
                        </a:spcAft>
                        <a:buNone/>
                      </a:pPr>
                      <a:r>
                        <a:rPr lang="en"/>
                        <a:t>$40</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b="1"/>
                        <a:t>1 meal/week</a:t>
                      </a:r>
                      <a:endParaRPr b="1"/>
                    </a:p>
                  </a:txBody>
                  <a:tcPr marL="91425" marR="91425" marT="91425" marB="91425"/>
                </a:tc>
                <a:tc>
                  <a:txBody>
                    <a:bodyPr/>
                    <a:lstStyle/>
                    <a:p>
                      <a:pPr marL="0" lvl="0" indent="0" algn="l" rtl="0">
                        <a:spcBef>
                          <a:spcPts val="0"/>
                        </a:spcBef>
                        <a:spcAft>
                          <a:spcPts val="0"/>
                        </a:spcAft>
                        <a:buNone/>
                      </a:pPr>
                      <a:r>
                        <a:rPr lang="en"/>
                        <a:t>$20</a:t>
                      </a:r>
                      <a:endParaRPr/>
                    </a:p>
                  </a:txBody>
                  <a:tcPr marL="91425" marR="91425" marT="91425" marB="91425"/>
                </a:tc>
                <a:tc>
                  <a:txBody>
                    <a:bodyPr/>
                    <a:lstStyle/>
                    <a:p>
                      <a:pPr marL="0" lvl="0" indent="0" algn="l" rtl="0">
                        <a:spcBef>
                          <a:spcPts val="0"/>
                        </a:spcBef>
                        <a:spcAft>
                          <a:spcPts val="0"/>
                        </a:spcAft>
                        <a:buNone/>
                      </a:pPr>
                      <a:r>
                        <a:rPr lang="en"/>
                        <a:t>$40</a:t>
                      </a:r>
                      <a:endParaRPr/>
                    </a:p>
                  </a:txBody>
                  <a:tcPr marL="91425" marR="91425" marT="91425" marB="91425"/>
                </a:tc>
                <a:tc>
                  <a:txBody>
                    <a:bodyPr/>
                    <a:lstStyle/>
                    <a:p>
                      <a:pPr marL="0" lvl="0" indent="0" algn="l" rtl="0">
                        <a:spcBef>
                          <a:spcPts val="0"/>
                        </a:spcBef>
                        <a:spcAft>
                          <a:spcPts val="0"/>
                        </a:spcAft>
                        <a:buNone/>
                      </a:pPr>
                      <a:r>
                        <a:rPr lang="en"/>
                        <a:t>$60</a:t>
                      </a:r>
                      <a:endParaRPr/>
                    </a:p>
                  </a:txBody>
                  <a:tcPr marL="91425" marR="91425" marT="91425" marB="91425"/>
                </a:tc>
                <a:tc>
                  <a:txBody>
                    <a:bodyPr/>
                    <a:lstStyle/>
                    <a:p>
                      <a:pPr marL="0" lvl="0" indent="0" algn="l" rtl="0">
                        <a:spcBef>
                          <a:spcPts val="0"/>
                        </a:spcBef>
                        <a:spcAft>
                          <a:spcPts val="0"/>
                        </a:spcAft>
                        <a:buNone/>
                      </a:pPr>
                      <a:r>
                        <a:rPr lang="en"/>
                        <a:t>$80</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b="1"/>
                        <a:t>2 meals/week</a:t>
                      </a:r>
                      <a:endParaRPr b="1"/>
                    </a:p>
                  </a:txBody>
                  <a:tcPr marL="91425" marR="91425" marT="91425" marB="91425"/>
                </a:tc>
                <a:tc>
                  <a:txBody>
                    <a:bodyPr/>
                    <a:lstStyle/>
                    <a:p>
                      <a:pPr marL="0" lvl="0" indent="0" algn="l" rtl="0">
                        <a:spcBef>
                          <a:spcPts val="0"/>
                        </a:spcBef>
                        <a:spcAft>
                          <a:spcPts val="0"/>
                        </a:spcAft>
                        <a:buNone/>
                      </a:pPr>
                      <a:r>
                        <a:rPr lang="en"/>
                        <a:t>$40</a:t>
                      </a:r>
                      <a:endParaRPr/>
                    </a:p>
                  </a:txBody>
                  <a:tcPr marL="91425" marR="91425" marT="91425" marB="91425"/>
                </a:tc>
                <a:tc>
                  <a:txBody>
                    <a:bodyPr/>
                    <a:lstStyle/>
                    <a:p>
                      <a:pPr marL="0" lvl="0" indent="0" algn="l" rtl="0">
                        <a:spcBef>
                          <a:spcPts val="0"/>
                        </a:spcBef>
                        <a:spcAft>
                          <a:spcPts val="0"/>
                        </a:spcAft>
                        <a:buNone/>
                      </a:pPr>
                      <a:r>
                        <a:rPr lang="en"/>
                        <a:t>$80</a:t>
                      </a:r>
                      <a:endParaRPr/>
                    </a:p>
                  </a:txBody>
                  <a:tcPr marL="91425" marR="91425" marT="91425" marB="91425"/>
                </a:tc>
                <a:tc>
                  <a:txBody>
                    <a:bodyPr/>
                    <a:lstStyle/>
                    <a:p>
                      <a:pPr marL="0" lvl="0" indent="0" algn="l" rtl="0">
                        <a:spcBef>
                          <a:spcPts val="0"/>
                        </a:spcBef>
                        <a:spcAft>
                          <a:spcPts val="0"/>
                        </a:spcAft>
                        <a:buNone/>
                      </a:pPr>
                      <a:r>
                        <a:rPr lang="en"/>
                        <a:t>$120</a:t>
                      </a:r>
                      <a:endParaRPr/>
                    </a:p>
                  </a:txBody>
                  <a:tcPr marL="91425" marR="91425" marT="91425" marB="91425"/>
                </a:tc>
                <a:tc>
                  <a:txBody>
                    <a:bodyPr/>
                    <a:lstStyle/>
                    <a:p>
                      <a:pPr marL="0" lvl="0" indent="0" algn="l" rtl="0">
                        <a:spcBef>
                          <a:spcPts val="0"/>
                        </a:spcBef>
                        <a:spcAft>
                          <a:spcPts val="0"/>
                        </a:spcAft>
                        <a:buNone/>
                      </a:pPr>
                      <a:r>
                        <a:rPr lang="en"/>
                        <a:t>$160</a:t>
                      </a:r>
                      <a:endParaRPr/>
                    </a:p>
                  </a:txBody>
                  <a:tcPr marL="91425" marR="91425" marT="91425" marB="91425"/>
                </a:tc>
                <a:extLst>
                  <a:ext uri="{0D108BD9-81ED-4DB2-BD59-A6C34878D82A}">
                    <a16:rowId xmlns:a16="http://schemas.microsoft.com/office/drawing/2014/main" val="10004"/>
                  </a:ext>
                </a:extLst>
              </a:tr>
            </a:tbl>
          </a:graphicData>
        </a:graphic>
      </p:graphicFrame>
      <p:pic>
        <p:nvPicPr>
          <p:cNvPr id="287" name="Google Shape;287;p38"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88" name="Google Shape;288;p38"/>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89" name="Google Shape;289;p3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31</a:t>
            </a:fld>
            <a:endParaRPr>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9"/>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23: Off-Campus Fun</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You’ll most likely want to be social while in college. If you think you’ll do any of the following </a:t>
            </a:r>
            <a:r>
              <a:rPr lang="en" sz="2400" u="sng">
                <a:solidFill>
                  <a:srgbClr val="0C4599"/>
                </a:solidFill>
                <a:latin typeface="Calibri"/>
                <a:ea typeface="Calibri"/>
                <a:cs typeface="Calibri"/>
                <a:sym typeface="Calibri"/>
              </a:rPr>
              <a:t>off-campus events</a:t>
            </a:r>
            <a:r>
              <a:rPr lang="en" sz="2400">
                <a:solidFill>
                  <a:srgbClr val="0C4599"/>
                </a:solidFill>
                <a:latin typeface="Calibri"/>
                <a:ea typeface="Calibri"/>
                <a:cs typeface="Calibri"/>
                <a:sym typeface="Calibri"/>
              </a:rPr>
              <a:t>, budget in a realistic cost:</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r>
              <a:rPr lang="en" sz="2400">
                <a:solidFill>
                  <a:srgbClr val="0C4599"/>
                </a:solidFill>
                <a:latin typeface="Calibri"/>
                <a:ea typeface="Calibri"/>
                <a:cs typeface="Calibri"/>
                <a:sym typeface="Calibri"/>
              </a:rPr>
              <a:t>Movies, Concerts, Clubs, Pro sporting events, Amusement parks, Recreation (bowling, ice skating, …), Weekend trips, etc.</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12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23 “</a:t>
            </a:r>
            <a:r>
              <a:rPr lang="en" sz="2200">
                <a:solidFill>
                  <a:srgbClr val="E69138"/>
                </a:solidFill>
                <a:latin typeface="Calibri"/>
                <a:ea typeface="Calibri"/>
                <a:cs typeface="Calibri"/>
                <a:sym typeface="Calibri"/>
              </a:rPr>
              <a:t>Off-Campus Fun</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95" name="Google Shape;295;p39"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296" name="Google Shape;296;p3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297" name="Google Shape;297;p3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32</a:t>
            </a:fld>
            <a:endParaRPr>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0"/>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24:  Hair Care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If you already know how much you pay for hair care (cuts, styles, etc.), enter it.  If you’re not sure, use the US averages for a hair salon visit:</a:t>
            </a:r>
            <a:endParaRPr sz="2400">
              <a:solidFill>
                <a:srgbClr val="0C4599"/>
              </a:solidFill>
              <a:latin typeface="Calibri"/>
              <a:ea typeface="Calibri"/>
              <a:cs typeface="Calibri"/>
              <a:sym typeface="Calibri"/>
            </a:endParaRPr>
          </a:p>
          <a:p>
            <a:pPr marL="0" lvl="0" indent="457200" algn="l" rtl="0">
              <a:spcBef>
                <a:spcPts val="600"/>
              </a:spcBef>
              <a:spcAft>
                <a:spcPts val="0"/>
              </a:spcAft>
              <a:buNone/>
            </a:pPr>
            <a:r>
              <a:rPr lang="en" sz="2400">
                <a:solidFill>
                  <a:srgbClr val="0C4599"/>
                </a:solidFill>
                <a:latin typeface="Calibri"/>
                <a:ea typeface="Calibri"/>
                <a:cs typeface="Calibri"/>
                <a:sym typeface="Calibri"/>
              </a:rPr>
              <a:t>Men 	$28			Women 	$44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r>
              <a:rPr lang="en" sz="2000">
                <a:solidFill>
                  <a:srgbClr val="E69138"/>
                </a:solidFill>
                <a:latin typeface="Calibri"/>
                <a:ea typeface="Calibri"/>
                <a:cs typeface="Calibri"/>
                <a:sym typeface="Calibri"/>
              </a:rPr>
              <a:t>Hair care = (Cost for hair appointment) x (# of visits in a semester) / (4 months per semester)</a:t>
            </a:r>
            <a:endParaRPr sz="2000">
              <a:solidFill>
                <a:srgbClr val="E69138"/>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under STEP 24 “</a:t>
            </a:r>
            <a:r>
              <a:rPr lang="en" sz="2200">
                <a:solidFill>
                  <a:srgbClr val="E69138"/>
                </a:solidFill>
                <a:latin typeface="Calibri"/>
                <a:ea typeface="Calibri"/>
                <a:cs typeface="Calibri"/>
                <a:sym typeface="Calibri"/>
              </a:rPr>
              <a:t>Hair Care</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303" name="Google Shape;303;p40"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304" name="Google Shape;304;p40"/>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305" name="Google Shape;305;p4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33</a:t>
            </a:fld>
            <a:endParaRPr>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41"/>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25:  Supplies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During the semester, you’ll need basic supplies. This can include toiletries, snacks/beverages for the dorm room, pens/paper, etc. </a:t>
            </a:r>
            <a:endParaRPr sz="1800" i="1">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Conservatively budget $25 per month for this.</a:t>
            </a:r>
            <a:endParaRPr sz="2400">
              <a:solidFill>
                <a:srgbClr val="0C4599"/>
              </a:solidFill>
              <a:latin typeface="Calibri"/>
              <a:ea typeface="Calibri"/>
              <a:cs typeface="Calibri"/>
              <a:sym typeface="Calibri"/>
            </a:endParaRPr>
          </a:p>
          <a:p>
            <a:pPr marL="457200" lvl="0" indent="-381000" algn="l" rtl="0">
              <a:spcBef>
                <a:spcPts val="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If you know you’ll spend more, enter a larger amount. </a:t>
            </a:r>
            <a:endParaRPr sz="2400">
              <a:solidFill>
                <a:srgbClr val="0C4599"/>
              </a:solidFill>
              <a:latin typeface="Calibri"/>
              <a:ea typeface="Calibri"/>
              <a:cs typeface="Calibri"/>
              <a:sym typeface="Calibri"/>
            </a:endParaRPr>
          </a:p>
          <a:p>
            <a:pPr marL="457200" lvl="0" indent="-381000" algn="l" rtl="0">
              <a:spcBef>
                <a:spcPts val="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You cannot enter $0 here -- you WILL have </a:t>
            </a:r>
            <a:r>
              <a:rPr lang="en" sz="2400" u="sng">
                <a:solidFill>
                  <a:srgbClr val="0C4599"/>
                </a:solidFill>
                <a:latin typeface="Calibri"/>
                <a:ea typeface="Calibri"/>
                <a:cs typeface="Calibri"/>
                <a:sym typeface="Calibri"/>
              </a:rPr>
              <a:t>some</a:t>
            </a:r>
            <a:r>
              <a:rPr lang="en" sz="2400">
                <a:solidFill>
                  <a:srgbClr val="0C4599"/>
                </a:solidFill>
                <a:latin typeface="Calibri"/>
                <a:ea typeface="Calibri"/>
                <a:cs typeface="Calibri"/>
                <a:sym typeface="Calibri"/>
              </a:rPr>
              <a:t> monthly purchases.</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200">
                <a:solidFill>
                  <a:srgbClr val="0C4599"/>
                </a:solidFill>
                <a:latin typeface="Calibri"/>
                <a:ea typeface="Calibri"/>
                <a:cs typeface="Calibri"/>
                <a:sym typeface="Calibri"/>
              </a:rPr>
              <a:t>Record on your budget spreadsheet under STEP 25 “</a:t>
            </a:r>
            <a:r>
              <a:rPr lang="en" sz="2200">
                <a:solidFill>
                  <a:srgbClr val="E69138"/>
                </a:solidFill>
                <a:latin typeface="Calibri"/>
                <a:ea typeface="Calibri"/>
                <a:cs typeface="Calibri"/>
                <a:sym typeface="Calibri"/>
              </a:rPr>
              <a:t>Supplies</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311" name="Google Shape;311;p41"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312" name="Google Shape;312;p4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313" name="Google Shape;313;p4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34</a:t>
            </a:fld>
            <a:endParaRPr>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4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26:  Laundry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Your dorm has washing machines and dryers that you pay quarters for each load. Budget $10/month for the machines &amp; laundry supplies.</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200">
                <a:solidFill>
                  <a:srgbClr val="0C4599"/>
                </a:solidFill>
                <a:latin typeface="Calibri"/>
                <a:ea typeface="Calibri"/>
                <a:cs typeface="Calibri"/>
                <a:sym typeface="Calibri"/>
              </a:rPr>
              <a:t>Record on your budget spreadsheet under STEP 26 “</a:t>
            </a:r>
            <a:r>
              <a:rPr lang="en" sz="2200">
                <a:solidFill>
                  <a:srgbClr val="E69138"/>
                </a:solidFill>
                <a:latin typeface="Calibri"/>
                <a:ea typeface="Calibri"/>
                <a:cs typeface="Calibri"/>
                <a:sym typeface="Calibri"/>
              </a:rPr>
              <a:t>Laundry</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319" name="Google Shape;319;p42"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320" name="Google Shape;320;p42"/>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321" name="Google Shape;321;p4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35</a:t>
            </a:fld>
            <a:endParaRPr>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STEPS 27, 28, 29:  Discretionary Spending</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At this point in the budget, add in any other monthly costs you want to prioritize. Possible examples, though there are others:</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Or, enter $0.</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200">
                <a:solidFill>
                  <a:srgbClr val="0C4599"/>
                </a:solidFill>
                <a:latin typeface="Calibri"/>
                <a:ea typeface="Calibri"/>
                <a:cs typeface="Calibri"/>
                <a:sym typeface="Calibri"/>
              </a:rPr>
              <a:t>Record on your budget spreadsheet in steps 27, 28, and 29.</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327" name="Google Shape;327;p43"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graphicFrame>
        <p:nvGraphicFramePr>
          <p:cNvPr id="328" name="Google Shape;328;p43"/>
          <p:cNvGraphicFramePr/>
          <p:nvPr/>
        </p:nvGraphicFramePr>
        <p:xfrm>
          <a:off x="587825" y="2702225"/>
          <a:ext cx="3000000" cy="3000000"/>
        </p:xfrm>
        <a:graphic>
          <a:graphicData uri="http://schemas.openxmlformats.org/drawingml/2006/table">
            <a:tbl>
              <a:tblPr>
                <a:noFill/>
                <a:tableStyleId>{B49E2A15-CDE8-4BEC-BCB0-DF1D114DDBA1}</a:tableStyleId>
              </a:tblPr>
              <a:tblGrid>
                <a:gridCol w="2002350">
                  <a:extLst>
                    <a:ext uri="{9D8B030D-6E8A-4147-A177-3AD203B41FA5}">
                      <a16:colId xmlns:a16="http://schemas.microsoft.com/office/drawing/2014/main" val="20000"/>
                    </a:ext>
                  </a:extLst>
                </a:gridCol>
                <a:gridCol w="2002350">
                  <a:extLst>
                    <a:ext uri="{9D8B030D-6E8A-4147-A177-3AD203B41FA5}">
                      <a16:colId xmlns:a16="http://schemas.microsoft.com/office/drawing/2014/main" val="20001"/>
                    </a:ext>
                  </a:extLst>
                </a:gridCol>
                <a:gridCol w="2002350">
                  <a:extLst>
                    <a:ext uri="{9D8B030D-6E8A-4147-A177-3AD203B41FA5}">
                      <a16:colId xmlns:a16="http://schemas.microsoft.com/office/drawing/2014/main" val="20002"/>
                    </a:ext>
                  </a:extLst>
                </a:gridCol>
                <a:gridCol w="20023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
                          <a:latin typeface="Calibri"/>
                          <a:ea typeface="Calibri"/>
                          <a:cs typeface="Calibri"/>
                          <a:sym typeface="Calibri"/>
                        </a:rPr>
                        <a:t>Clothes</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Shoes</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Electronics</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Gifts</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Calibri"/>
                          <a:ea typeface="Calibri"/>
                          <a:cs typeface="Calibri"/>
                          <a:sym typeface="Calibri"/>
                        </a:rPr>
                        <a:t>Nail salon</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Gym membership</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Hobbies</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Subscriptions (Hulu, Netflix, etc)</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bl>
          </a:graphicData>
        </a:graphic>
      </p:graphicFrame>
      <p:sp>
        <p:nvSpPr>
          <p:cNvPr id="329" name="Google Shape;329;p43"/>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330" name="Google Shape;330;p4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36</a:t>
            </a:fld>
            <a:endParaRPr>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4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DD7E6B"/>
                </a:solidFill>
                <a:latin typeface="Calibri"/>
                <a:ea typeface="Calibri"/>
                <a:cs typeface="Calibri"/>
                <a:sym typeface="Calibri"/>
              </a:rPr>
              <a:t>Monthly Expenses</a:t>
            </a:r>
            <a:endParaRPr sz="2400">
              <a:solidFill>
                <a:srgbClr val="DD7E6B"/>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sum of your monthly expenses in STEPS 15 - 29 represent your Monthly Expenses. These are areas you can decrease if you find yourself over-budget.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value is calculated automatically in “</a:t>
            </a:r>
            <a:r>
              <a:rPr lang="en" sz="2400">
                <a:solidFill>
                  <a:srgbClr val="DD7E6B"/>
                </a:solidFill>
                <a:latin typeface="Calibri"/>
                <a:ea typeface="Calibri"/>
                <a:cs typeface="Calibri"/>
                <a:sym typeface="Calibri"/>
              </a:rPr>
              <a:t>Monthly Expenses</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336" name="Google Shape;336;p44"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337" name="Google Shape;337;p44"/>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338" name="Google Shape;338;p4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37</a:t>
            </a:fld>
            <a:endParaRPr>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4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FF00FF"/>
                </a:solidFill>
                <a:latin typeface="Calibri"/>
                <a:ea typeface="Calibri"/>
                <a:cs typeface="Calibri"/>
                <a:sym typeface="Calibri"/>
              </a:rPr>
              <a:t>Monthly Balance</a:t>
            </a:r>
            <a:endParaRPr sz="2400">
              <a:solidFill>
                <a:srgbClr val="FF00FF"/>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Your </a:t>
            </a:r>
            <a:r>
              <a:rPr lang="en" sz="2400">
                <a:solidFill>
                  <a:srgbClr val="FF00FF"/>
                </a:solidFill>
                <a:latin typeface="Calibri"/>
                <a:ea typeface="Calibri"/>
                <a:cs typeface="Calibri"/>
                <a:sym typeface="Calibri"/>
              </a:rPr>
              <a:t>Monthly Balance</a:t>
            </a:r>
            <a:r>
              <a:rPr lang="en" sz="2400">
                <a:solidFill>
                  <a:srgbClr val="0C4599"/>
                </a:solidFill>
                <a:latin typeface="Calibri"/>
                <a:ea typeface="Calibri"/>
                <a:cs typeface="Calibri"/>
                <a:sym typeface="Calibri"/>
              </a:rPr>
              <a:t> is the difference between your </a:t>
            </a:r>
            <a:r>
              <a:rPr lang="en" sz="2400">
                <a:solidFill>
                  <a:srgbClr val="00FF00"/>
                </a:solidFill>
                <a:latin typeface="Calibri"/>
                <a:ea typeface="Calibri"/>
                <a:cs typeface="Calibri"/>
                <a:sym typeface="Calibri"/>
              </a:rPr>
              <a:t>Monthly Income</a:t>
            </a:r>
            <a:r>
              <a:rPr lang="en" sz="2400">
                <a:solidFill>
                  <a:srgbClr val="0C4599"/>
                </a:solidFill>
                <a:latin typeface="Calibri"/>
                <a:ea typeface="Calibri"/>
                <a:cs typeface="Calibri"/>
                <a:sym typeface="Calibri"/>
              </a:rPr>
              <a:t> and your </a:t>
            </a:r>
            <a:r>
              <a:rPr lang="en" sz="2400">
                <a:solidFill>
                  <a:srgbClr val="DD7E6B"/>
                </a:solidFill>
                <a:latin typeface="Calibri"/>
                <a:ea typeface="Calibri"/>
                <a:cs typeface="Calibri"/>
                <a:sym typeface="Calibri"/>
              </a:rPr>
              <a:t>Monthly Expenses</a:t>
            </a: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Do you spend </a:t>
            </a:r>
            <a:r>
              <a:rPr lang="en" sz="2400" i="1">
                <a:solidFill>
                  <a:srgbClr val="0C4599"/>
                </a:solidFill>
                <a:latin typeface="Calibri"/>
                <a:ea typeface="Calibri"/>
                <a:cs typeface="Calibri"/>
                <a:sym typeface="Calibri"/>
              </a:rPr>
              <a:t>less</a:t>
            </a:r>
            <a:r>
              <a:rPr lang="en" sz="2400">
                <a:solidFill>
                  <a:srgbClr val="0C4599"/>
                </a:solidFill>
                <a:latin typeface="Calibri"/>
                <a:ea typeface="Calibri"/>
                <a:cs typeface="Calibri"/>
                <a:sym typeface="Calibri"/>
              </a:rPr>
              <a:t> than your income?  You have a </a:t>
            </a:r>
            <a:r>
              <a:rPr lang="en" sz="2400" u="sng">
                <a:solidFill>
                  <a:srgbClr val="0C4599"/>
                </a:solidFill>
                <a:latin typeface="Calibri"/>
                <a:ea typeface="Calibri"/>
                <a:cs typeface="Calibri"/>
                <a:sym typeface="Calibri"/>
              </a:rPr>
              <a:t>surplus</a:t>
            </a:r>
            <a:r>
              <a:rPr lang="en" sz="2400">
                <a:solidFill>
                  <a:srgbClr val="0C4599"/>
                </a:solidFill>
                <a:latin typeface="Calibri"/>
                <a:ea typeface="Calibri"/>
                <a:cs typeface="Calibri"/>
                <a:sym typeface="Calibri"/>
              </a:rPr>
              <a:t>, or money left over -- that’s good! </a:t>
            </a:r>
            <a:endParaRPr sz="2400">
              <a:solidFill>
                <a:srgbClr val="0C4599"/>
              </a:solidFill>
              <a:latin typeface="Calibri"/>
              <a:ea typeface="Calibri"/>
              <a:cs typeface="Calibri"/>
              <a:sym typeface="Calibri"/>
            </a:endParaRPr>
          </a:p>
          <a:p>
            <a:pPr marL="457200" lvl="0" indent="-381000" algn="l" rtl="0">
              <a:spcBef>
                <a:spcPts val="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Do you spend </a:t>
            </a:r>
            <a:r>
              <a:rPr lang="en" sz="2400" i="1">
                <a:solidFill>
                  <a:srgbClr val="0C4599"/>
                </a:solidFill>
                <a:latin typeface="Calibri"/>
                <a:ea typeface="Calibri"/>
                <a:cs typeface="Calibri"/>
                <a:sym typeface="Calibri"/>
              </a:rPr>
              <a:t>more</a:t>
            </a:r>
            <a:r>
              <a:rPr lang="en" sz="2400">
                <a:solidFill>
                  <a:srgbClr val="0C4599"/>
                </a:solidFill>
                <a:latin typeface="Calibri"/>
                <a:ea typeface="Calibri"/>
                <a:cs typeface="Calibri"/>
                <a:sym typeface="Calibri"/>
              </a:rPr>
              <a:t> than you have in your budget?  You have a </a:t>
            </a:r>
            <a:r>
              <a:rPr lang="en" sz="2400" u="sng">
                <a:solidFill>
                  <a:srgbClr val="0C4599"/>
                </a:solidFill>
                <a:latin typeface="Calibri"/>
                <a:ea typeface="Calibri"/>
                <a:cs typeface="Calibri"/>
                <a:sym typeface="Calibri"/>
              </a:rPr>
              <a:t>deficit</a:t>
            </a:r>
            <a:r>
              <a:rPr lang="en" sz="2400">
                <a:solidFill>
                  <a:srgbClr val="0C4599"/>
                </a:solidFill>
                <a:latin typeface="Calibri"/>
                <a:ea typeface="Calibri"/>
                <a:cs typeface="Calibri"/>
                <a:sym typeface="Calibri"/>
              </a:rPr>
              <a:t>, or expenses not covered by your income -- that’s bad!</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344" name="Google Shape;344;p45"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345" name="Google Shape;345;p45"/>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346" name="Google Shape;346;p4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38</a:t>
            </a:fld>
            <a:endParaRPr>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46"/>
          <p:cNvSpPr txBox="1">
            <a:spLocks noGrp="1"/>
          </p:cNvSpPr>
          <p:nvPr>
            <p:ph type="body" idx="1"/>
          </p:nvPr>
        </p:nvSpPr>
        <p:spPr>
          <a:xfrm>
            <a:off x="457200"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REVISIONS:</a:t>
            </a:r>
            <a:endParaRPr sz="2400">
              <a:solidFill>
                <a:srgbClr val="0C4599"/>
              </a:solidFill>
              <a:latin typeface="Calibri"/>
              <a:ea typeface="Calibri"/>
              <a:cs typeface="Calibri"/>
              <a:sym typeface="Calibri"/>
            </a:endParaRPr>
          </a:p>
          <a:p>
            <a:pPr marL="457200" lvl="0" indent="-342900" algn="l" rtl="0">
              <a:spcBef>
                <a:spcPts val="60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If you have a deficit in your Monthly Balance, you </a:t>
            </a:r>
            <a:r>
              <a:rPr lang="en" sz="1800" u="sng">
                <a:solidFill>
                  <a:srgbClr val="0C4599"/>
                </a:solidFill>
                <a:latin typeface="Calibri"/>
                <a:ea typeface="Calibri"/>
                <a:cs typeface="Calibri"/>
                <a:sym typeface="Calibri"/>
              </a:rPr>
              <a:t>must</a:t>
            </a:r>
            <a:r>
              <a:rPr lang="en" sz="1800">
                <a:solidFill>
                  <a:srgbClr val="0C4599"/>
                </a:solidFill>
                <a:latin typeface="Calibri"/>
                <a:ea typeface="Calibri"/>
                <a:cs typeface="Calibri"/>
                <a:sym typeface="Calibri"/>
              </a:rPr>
              <a:t> revise until you have a surplus. </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If you have a $0 balance or a tiny surplus, you should also revise: If you go over in even one category, your budget will not work.</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If you have a HUGE surplus (&gt;$175), you should also revise. Is your budget actually realistic? Should you work as much as you planned? Should you save more?</a:t>
            </a:r>
            <a:endParaRPr sz="1800">
              <a:solidFill>
                <a:srgbClr val="0C4599"/>
              </a:solidFill>
              <a:latin typeface="Calibri"/>
              <a:ea typeface="Calibri"/>
              <a:cs typeface="Calibri"/>
              <a:sym typeface="Calibri"/>
            </a:endParaRPr>
          </a:p>
          <a:p>
            <a:pPr marL="457200" lvl="0" indent="-342900" algn="l" rtl="0">
              <a:spcBef>
                <a:spcPts val="0"/>
              </a:spcBef>
              <a:spcAft>
                <a:spcPts val="0"/>
              </a:spcAft>
              <a:buClr>
                <a:srgbClr val="0C4599"/>
              </a:buClr>
              <a:buSzPts val="1800"/>
              <a:buFont typeface="Calibri"/>
              <a:buChar char="●"/>
            </a:pPr>
            <a:r>
              <a:rPr lang="en" sz="1800">
                <a:solidFill>
                  <a:srgbClr val="0C4599"/>
                </a:solidFill>
                <a:latin typeface="Calibri"/>
                <a:ea typeface="Calibri"/>
                <a:cs typeface="Calibri"/>
                <a:sym typeface="Calibri"/>
              </a:rPr>
              <a:t>As you do revisions, be sure to:</a:t>
            </a:r>
            <a:endParaRPr sz="1800">
              <a:solidFill>
                <a:srgbClr val="0C4599"/>
              </a:solidFill>
              <a:latin typeface="Calibri"/>
              <a:ea typeface="Calibri"/>
              <a:cs typeface="Calibri"/>
              <a:sym typeface="Calibri"/>
            </a:endParaRPr>
          </a:p>
          <a:p>
            <a:pPr marL="914400" lvl="1" indent="-342900" algn="l" rtl="0">
              <a:spcBef>
                <a:spcPts val="0"/>
              </a:spcBef>
              <a:spcAft>
                <a:spcPts val="0"/>
              </a:spcAft>
              <a:buClr>
                <a:srgbClr val="FF9900"/>
              </a:buClr>
              <a:buSzPts val="1800"/>
              <a:buFont typeface="Calibri"/>
              <a:buChar char="○"/>
            </a:pPr>
            <a:r>
              <a:rPr lang="en" sz="1800">
                <a:solidFill>
                  <a:srgbClr val="FF9900"/>
                </a:solidFill>
                <a:latin typeface="Calibri"/>
                <a:ea typeface="Calibri"/>
                <a:cs typeface="Calibri"/>
                <a:sym typeface="Calibri"/>
              </a:rPr>
              <a:t>Go back to the slide and follow the guidelines. Don’t just type random $ into the spreadsheet.</a:t>
            </a:r>
            <a:endParaRPr sz="1800">
              <a:solidFill>
                <a:srgbClr val="FF9900"/>
              </a:solidFill>
              <a:latin typeface="Calibri"/>
              <a:ea typeface="Calibri"/>
              <a:cs typeface="Calibri"/>
              <a:sym typeface="Calibri"/>
            </a:endParaRPr>
          </a:p>
          <a:p>
            <a:pPr marL="914400" lvl="1" indent="-342900" algn="l" rtl="0">
              <a:spcBef>
                <a:spcPts val="0"/>
              </a:spcBef>
              <a:spcAft>
                <a:spcPts val="0"/>
              </a:spcAft>
              <a:buClr>
                <a:srgbClr val="FF9900"/>
              </a:buClr>
              <a:buSzPts val="1800"/>
              <a:buFont typeface="Calibri"/>
              <a:buChar char="○"/>
            </a:pPr>
            <a:r>
              <a:rPr lang="en" sz="1800">
                <a:solidFill>
                  <a:srgbClr val="FF9900"/>
                </a:solidFill>
                <a:latin typeface="Calibri"/>
                <a:ea typeface="Calibri"/>
                <a:cs typeface="Calibri"/>
                <a:sym typeface="Calibri"/>
              </a:rPr>
              <a:t>Be sure to change your Description of your Choice for each item you change.</a:t>
            </a:r>
            <a:endParaRPr sz="1800">
              <a:solidFill>
                <a:srgbClr val="FF9900"/>
              </a:solidFill>
              <a:latin typeface="Calibri"/>
              <a:ea typeface="Calibri"/>
              <a:cs typeface="Calibri"/>
              <a:sym typeface="Calibri"/>
            </a:endParaRPr>
          </a:p>
        </p:txBody>
      </p:sp>
      <p:pic>
        <p:nvPicPr>
          <p:cNvPr id="352" name="Google Shape;352;p46"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353" name="Google Shape;353;p4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354" name="Google Shape;354;p4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39</a:t>
            </a:fld>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 Base Income</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200">
                <a:solidFill>
                  <a:srgbClr val="0C4599"/>
                </a:solidFill>
                <a:highlight>
                  <a:srgbClr val="FFFFFF"/>
                </a:highlight>
                <a:latin typeface="Calibri"/>
                <a:ea typeface="Calibri"/>
                <a:cs typeface="Calibri"/>
                <a:sym typeface="Calibri"/>
              </a:rPr>
              <a:t>If your financial aid package is larger than your tuition and room &amp; board, you may receive a "refund." Other students choose to take out loans to cover transportation, books, and other expenses. Some receive a lump sum or monthly cash from their parents. In this "Base Income" category, we'll assume you have $1700 from one of these sources to spend.</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200">
              <a:solidFill>
                <a:srgbClr val="0C4599"/>
              </a:solidFill>
              <a:latin typeface="Calibri"/>
              <a:ea typeface="Calibri"/>
              <a:cs typeface="Calibri"/>
              <a:sym typeface="Calibri"/>
            </a:endParaRPr>
          </a:p>
          <a:p>
            <a:pPr marL="0" lvl="0" indent="0" algn="l" rtl="0">
              <a:spcBef>
                <a:spcPts val="600"/>
              </a:spcBef>
              <a:spcAft>
                <a:spcPts val="0"/>
              </a:spcAft>
              <a:buNone/>
            </a:pPr>
            <a:r>
              <a:rPr lang="en" sz="2200">
                <a:solidFill>
                  <a:srgbClr val="0C4599"/>
                </a:solidFill>
                <a:latin typeface="Calibri"/>
                <a:ea typeface="Calibri"/>
                <a:cs typeface="Calibri"/>
                <a:sym typeface="Calibri"/>
              </a:rPr>
              <a:t>Record on your budget spreadsheet under STEP 2 “</a:t>
            </a:r>
            <a:r>
              <a:rPr lang="en" sz="2200">
                <a:solidFill>
                  <a:srgbClr val="E69138"/>
                </a:solidFill>
                <a:latin typeface="Calibri"/>
                <a:ea typeface="Calibri"/>
                <a:cs typeface="Calibri"/>
                <a:sym typeface="Calibri"/>
              </a:rPr>
              <a:t>Base Income</a:t>
            </a:r>
            <a:r>
              <a:rPr lang="en" sz="2200">
                <a:solidFill>
                  <a:srgbClr val="0C4599"/>
                </a:solidFill>
                <a:latin typeface="Calibri"/>
                <a:ea typeface="Calibri"/>
                <a:cs typeface="Calibri"/>
                <a:sym typeface="Calibri"/>
              </a:rPr>
              <a:t>.”</a:t>
            </a:r>
            <a:endParaRPr sz="22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60" name="Google Shape;60;p11"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61" name="Google Shape;61;p1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62" name="Google Shape;62;p1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4</a:t>
            </a:fld>
            <a:endParaRPr>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47"/>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You just created a monthly budget for your </a:t>
            </a:r>
            <a:r>
              <a:rPr lang="en" sz="2400" u="sng">
                <a:solidFill>
                  <a:srgbClr val="0C4599"/>
                </a:solidFill>
                <a:latin typeface="Calibri"/>
                <a:ea typeface="Calibri"/>
                <a:cs typeface="Calibri"/>
                <a:sym typeface="Calibri"/>
              </a:rPr>
              <a:t>first</a:t>
            </a:r>
            <a:r>
              <a:rPr lang="en" sz="2400">
                <a:solidFill>
                  <a:srgbClr val="0C4599"/>
                </a:solidFill>
                <a:latin typeface="Calibri"/>
                <a:ea typeface="Calibri"/>
                <a:cs typeface="Calibri"/>
                <a:sym typeface="Calibri"/>
              </a:rPr>
              <a:t> semester of college. For following semesters, you would need to make sure you modify your budget to accurately reflect your income and expenses. </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0C4599"/>
                </a:solidFill>
                <a:latin typeface="Calibri"/>
                <a:ea typeface="Calibri"/>
                <a:cs typeface="Calibri"/>
                <a:sym typeface="Calibri"/>
              </a:rPr>
              <a:t>Now, continue on to the </a:t>
            </a:r>
            <a:r>
              <a:rPr lang="en" sz="2400" u="sng">
                <a:solidFill>
                  <a:schemeClr val="hlink"/>
                </a:solidFill>
                <a:latin typeface="Calibri"/>
                <a:ea typeface="Calibri"/>
                <a:cs typeface="Calibri"/>
                <a:sym typeface="Calibri"/>
                <a:hlinkClick r:id="rId3"/>
              </a:rPr>
              <a:t>Monthly College Budget Reflection</a:t>
            </a:r>
            <a:r>
              <a:rPr lang="en" sz="2400">
                <a:solidFill>
                  <a:srgbClr val="0C4599"/>
                </a:solidFill>
                <a:latin typeface="Calibri"/>
                <a:ea typeface="Calibri"/>
                <a:cs typeface="Calibri"/>
                <a:sym typeface="Calibri"/>
              </a:rPr>
              <a:t>. Use your Monthly College Budget Worksheet and this presentation as reference.</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a:solidFill>
                <a:srgbClr val="0C4599"/>
              </a:solidFill>
              <a:latin typeface="Calibri"/>
              <a:ea typeface="Calibri"/>
              <a:cs typeface="Calibri"/>
              <a:sym typeface="Calibri"/>
            </a:endParaRPr>
          </a:p>
        </p:txBody>
      </p:sp>
      <p:pic>
        <p:nvPicPr>
          <p:cNvPr id="360" name="Google Shape;360;p47" descr="NGPF_LG.png"/>
          <p:cNvPicPr preferRelativeResize="0"/>
          <p:nvPr/>
        </p:nvPicPr>
        <p:blipFill>
          <a:blip r:embed="rId4">
            <a:alphaModFix/>
          </a:blip>
          <a:stretch>
            <a:fillRect/>
          </a:stretch>
        </p:blipFill>
        <p:spPr>
          <a:xfrm>
            <a:off x="289575" y="-51125"/>
            <a:ext cx="2743200" cy="1371600"/>
          </a:xfrm>
          <a:prstGeom prst="rect">
            <a:avLst/>
          </a:prstGeom>
          <a:noFill/>
          <a:ln>
            <a:noFill/>
          </a:ln>
        </p:spPr>
      </p:pic>
      <p:sp>
        <p:nvSpPr>
          <p:cNvPr id="361" name="Google Shape;361;p47"/>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362" name="Google Shape;362;p4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40</a:t>
            </a:fld>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3: Gifts</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Relatives and family friends attend your high school graduation party, and you generously receive $1200 in cash to help you start freshman year.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 under STEP 3 “</a:t>
            </a:r>
            <a:r>
              <a:rPr lang="en" sz="2400">
                <a:solidFill>
                  <a:srgbClr val="E69138"/>
                </a:solidFill>
                <a:latin typeface="Calibri"/>
                <a:ea typeface="Calibri"/>
                <a:cs typeface="Calibri"/>
                <a:sym typeface="Calibri"/>
              </a:rPr>
              <a:t>Gifts</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68" name="Google Shape;68;p12"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69" name="Google Shape;69;p12"/>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70" name="Google Shape;70;p1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5</a:t>
            </a:fld>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4: Savings</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You’ve worked off and on throughout high school, plus you’ve saved some holiday money over the years, and your savings account has a balance of $625.</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 under STEP 4 “</a:t>
            </a:r>
            <a:r>
              <a:rPr lang="en" sz="2400">
                <a:solidFill>
                  <a:srgbClr val="E69138"/>
                </a:solidFill>
                <a:latin typeface="Calibri"/>
                <a:ea typeface="Calibri"/>
                <a:cs typeface="Calibri"/>
                <a:sym typeface="Calibri"/>
              </a:rPr>
              <a:t>Savings</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76" name="Google Shape;76;p13"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77" name="Google Shape;77;p13"/>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78" name="Google Shape;78;p1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6</a:t>
            </a:fld>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B6D7A8"/>
                </a:solidFill>
                <a:latin typeface="Calibri"/>
                <a:ea typeface="Calibri"/>
                <a:cs typeface="Calibri"/>
                <a:sym typeface="Calibri"/>
              </a:rPr>
              <a:t>TOTAL STARTING INCOME</a:t>
            </a:r>
            <a:endParaRPr sz="2400">
              <a:solidFill>
                <a:srgbClr val="B6D7A8"/>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The sum of STEPS 2, 3, and 4 is the total amount of money you have at the start of the semester.</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It’s calculated automatically in “</a:t>
            </a:r>
            <a:r>
              <a:rPr lang="en" sz="2400">
                <a:solidFill>
                  <a:srgbClr val="B6D7A8"/>
                </a:solidFill>
                <a:latin typeface="Calibri"/>
                <a:ea typeface="Calibri"/>
                <a:cs typeface="Calibri"/>
                <a:sym typeface="Calibri"/>
              </a:rPr>
              <a:t>Total Starting Income</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84" name="Google Shape;84;p14"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85" name="Google Shape;85;p14"/>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86" name="Google Shape;86;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7</a:t>
            </a:fld>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5: Laptop</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You’ll need a new laptop to take to college. Choose one of these options:</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 under STEP 5 “</a:t>
            </a:r>
            <a:r>
              <a:rPr lang="en" sz="2400">
                <a:solidFill>
                  <a:srgbClr val="E69138"/>
                </a:solidFill>
                <a:latin typeface="Calibri"/>
                <a:ea typeface="Calibri"/>
                <a:cs typeface="Calibri"/>
                <a:sym typeface="Calibri"/>
              </a:rPr>
              <a:t>Laptop</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92" name="Google Shape;92;p15"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graphicFrame>
        <p:nvGraphicFramePr>
          <p:cNvPr id="93" name="Google Shape;93;p15"/>
          <p:cNvGraphicFramePr/>
          <p:nvPr/>
        </p:nvGraphicFramePr>
        <p:xfrm>
          <a:off x="3231888" y="2472500"/>
          <a:ext cx="3000000" cy="3000000"/>
        </p:xfrm>
        <a:graphic>
          <a:graphicData uri="http://schemas.openxmlformats.org/drawingml/2006/table">
            <a:tbl>
              <a:tblPr>
                <a:noFill/>
                <a:tableStyleId>{B49E2A15-CDE8-4BEC-BCB0-DF1D114DDBA1}</a:tableStyleId>
              </a:tblPr>
              <a:tblGrid>
                <a:gridCol w="1800000">
                  <a:extLst>
                    <a:ext uri="{9D8B030D-6E8A-4147-A177-3AD203B41FA5}">
                      <a16:colId xmlns:a16="http://schemas.microsoft.com/office/drawing/2014/main" val="20000"/>
                    </a:ext>
                  </a:extLst>
                </a:gridCol>
                <a:gridCol w="880225">
                  <a:extLst>
                    <a:ext uri="{9D8B030D-6E8A-4147-A177-3AD203B41FA5}">
                      <a16:colId xmlns:a16="http://schemas.microsoft.com/office/drawing/2014/main" val="20001"/>
                    </a:ext>
                  </a:extLst>
                </a:gridCol>
              </a:tblGrid>
              <a:tr h="396200">
                <a:tc>
                  <a:txBody>
                    <a:bodyPr/>
                    <a:lstStyle/>
                    <a:p>
                      <a:pPr marL="0" lvl="0" indent="0" algn="l" rtl="0">
                        <a:spcBef>
                          <a:spcPts val="0"/>
                        </a:spcBef>
                        <a:spcAft>
                          <a:spcPts val="0"/>
                        </a:spcAft>
                        <a:buNone/>
                      </a:pPr>
                      <a:r>
                        <a:rPr lang="en">
                          <a:latin typeface="Calibri"/>
                          <a:ea typeface="Calibri"/>
                          <a:cs typeface="Calibri"/>
                          <a:sym typeface="Calibri"/>
                        </a:rPr>
                        <a:t>Bargain Laptop</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$460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Calibri"/>
                          <a:ea typeface="Calibri"/>
                          <a:cs typeface="Calibri"/>
                          <a:sym typeface="Calibri"/>
                        </a:rPr>
                        <a:t>Mid-quality Laptop</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$1025</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Calibri"/>
                          <a:ea typeface="Calibri"/>
                          <a:cs typeface="Calibri"/>
                          <a:sym typeface="Calibri"/>
                        </a:rPr>
                        <a:t>High-end Laptop</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$1700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bl>
          </a:graphicData>
        </a:graphic>
      </p:graphicFrame>
      <p:sp>
        <p:nvSpPr>
          <p:cNvPr id="94" name="Google Shape;94;p15"/>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95" name="Google Shape;95;p1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8</a:t>
            </a:fld>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6: Dorm Supplies</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Before arriving at college, you’ll need to purchase supplies for your dorm (sheets, towels) &amp; for daily use (soap, snacks). Choose one of these general plans:</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 under STEP 6 “</a:t>
            </a:r>
            <a:r>
              <a:rPr lang="en" sz="2400">
                <a:solidFill>
                  <a:srgbClr val="E69138"/>
                </a:solidFill>
                <a:latin typeface="Calibri"/>
                <a:ea typeface="Calibri"/>
                <a:cs typeface="Calibri"/>
                <a:sym typeface="Calibri"/>
              </a:rPr>
              <a:t>Dorm Supplies</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01" name="Google Shape;101;p16"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graphicFrame>
        <p:nvGraphicFramePr>
          <p:cNvPr id="102" name="Google Shape;102;p16"/>
          <p:cNvGraphicFramePr/>
          <p:nvPr/>
        </p:nvGraphicFramePr>
        <p:xfrm>
          <a:off x="2894938" y="3037400"/>
          <a:ext cx="3000000" cy="3000000"/>
        </p:xfrm>
        <a:graphic>
          <a:graphicData uri="http://schemas.openxmlformats.org/drawingml/2006/table">
            <a:tbl>
              <a:tblPr>
                <a:noFill/>
                <a:tableStyleId>{B49E2A15-CDE8-4BEC-BCB0-DF1D114DDBA1}</a:tableStyleId>
              </a:tblPr>
              <a:tblGrid>
                <a:gridCol w="1800000">
                  <a:extLst>
                    <a:ext uri="{9D8B030D-6E8A-4147-A177-3AD203B41FA5}">
                      <a16:colId xmlns:a16="http://schemas.microsoft.com/office/drawing/2014/main" val="20000"/>
                    </a:ext>
                  </a:extLst>
                </a:gridCol>
                <a:gridCol w="880225">
                  <a:extLst>
                    <a:ext uri="{9D8B030D-6E8A-4147-A177-3AD203B41FA5}">
                      <a16:colId xmlns:a16="http://schemas.microsoft.com/office/drawing/2014/main" val="20001"/>
                    </a:ext>
                  </a:extLst>
                </a:gridCol>
              </a:tblGrid>
              <a:tr h="396200">
                <a:tc>
                  <a:txBody>
                    <a:bodyPr/>
                    <a:lstStyle/>
                    <a:p>
                      <a:pPr marL="0" lvl="0" indent="0" algn="l" rtl="0">
                        <a:spcBef>
                          <a:spcPts val="0"/>
                        </a:spcBef>
                        <a:spcAft>
                          <a:spcPts val="0"/>
                        </a:spcAft>
                        <a:buNone/>
                      </a:pPr>
                      <a:r>
                        <a:rPr lang="en">
                          <a:latin typeface="Calibri"/>
                          <a:ea typeface="Calibri"/>
                          <a:cs typeface="Calibri"/>
                          <a:sym typeface="Calibri"/>
                        </a:rPr>
                        <a:t>Thrifty Spending</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$235</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Calibri"/>
                          <a:ea typeface="Calibri"/>
                          <a:cs typeface="Calibri"/>
                          <a:sym typeface="Calibri"/>
                        </a:rPr>
                        <a:t>Average Spending</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$450</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Calibri"/>
                          <a:ea typeface="Calibri"/>
                          <a:cs typeface="Calibri"/>
                          <a:sym typeface="Calibri"/>
                        </a:rPr>
                        <a:t>Luxury Spending</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
                          <a:latin typeface="Calibri"/>
                          <a:ea typeface="Calibri"/>
                          <a:cs typeface="Calibri"/>
                          <a:sym typeface="Calibri"/>
                        </a:rPr>
                        <a:t>$636</a:t>
                      </a:r>
                      <a:endParaRPr>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bl>
          </a:graphicData>
        </a:graphic>
      </p:graphicFrame>
      <p:sp>
        <p:nvSpPr>
          <p:cNvPr id="103" name="Google Shape;103;p16"/>
          <p:cNvSpPr txBox="1">
            <a:spLocks noGrp="1"/>
          </p:cNvSpPr>
          <p:nvPr>
            <p:ph type="title"/>
          </p:nvPr>
        </p:nvSpPr>
        <p:spPr>
          <a:xfrm>
            <a:off x="3263700"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a:t>
            </a:r>
            <a:endParaRPr sz="1800" b="0" i="1">
              <a:solidFill>
                <a:srgbClr val="0C4599"/>
              </a:solidFill>
              <a:latin typeface="Calibri"/>
              <a:ea typeface="Calibri"/>
              <a:cs typeface="Calibri"/>
              <a:sym typeface="Calibri"/>
            </a:endParaRPr>
          </a:p>
        </p:txBody>
      </p:sp>
      <p:sp>
        <p:nvSpPr>
          <p:cNvPr id="104" name="Google Shape;104;p1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Calibri"/>
                <a:ea typeface="Calibri"/>
                <a:cs typeface="Calibri"/>
                <a:sym typeface="Calibri"/>
              </a:rPr>
              <a:t>9</a:t>
            </a:fld>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3237</Words>
  <Application>Microsoft Office PowerPoint</Application>
  <PresentationFormat>On-screen Show (16:9)</PresentationFormat>
  <Paragraphs>582</Paragraphs>
  <Slides>40</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Simple Light</vt:lpstr>
      <vt:lpstr>NGPF Activity Bank Paying for College  Spanish version</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Paying for College NGPF Activity Bank</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lpstr>NGPF Activity Bank Paying for College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NGPF Activity Bank Paying for College  Spanish version</dc:title>
  <dc:creator>Joseph Traeger</dc:creator>
  <cp:lastModifiedBy>Joseph Traeger</cp:lastModifiedBy>
  <cp:revision>1</cp:revision>
  <dcterms:modified xsi:type="dcterms:W3CDTF">2020-08-13T19:06:49Z</dcterms:modified>
</cp:coreProperties>
</file>