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verage" panose="020B0604020202020204" charset="0"/>
      <p:regular r:id="rId20"/>
    </p:embeddedFont>
    <p:embeddedFont>
      <p:font typeface="Oswald"/>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buChar char="●"/>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biography.com/people/groups/serial-killer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t>Rise of Serial Killers during the 70’s in America</a:t>
            </a: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22" name="Shape 122" descr="ted bundy kills.jpg"/>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Jeffrey Dahmer </a:t>
            </a:r>
          </a:p>
        </p:txBody>
      </p:sp>
      <p:sp>
        <p:nvSpPr>
          <p:cNvPr id="128" name="Shape 128"/>
          <p:cNvSpPr txBox="1">
            <a:spLocks noGrp="1"/>
          </p:cNvSpPr>
          <p:nvPr>
            <p:ph type="body" idx="1"/>
          </p:nvPr>
        </p:nvSpPr>
        <p:spPr>
          <a:xfrm>
            <a:off x="311700" y="1152475"/>
            <a:ext cx="5491800" cy="3418200"/>
          </a:xfrm>
          <a:prstGeom prst="rect">
            <a:avLst/>
          </a:prstGeom>
        </p:spPr>
        <p:txBody>
          <a:bodyPr lIns="91425" tIns="91425" rIns="91425" bIns="91425" anchor="t" anchorCtr="0">
            <a:noAutofit/>
          </a:bodyPr>
          <a:lstStyle/>
          <a:p>
            <a:pPr marL="457200" lvl="0" indent="-228600" rtl="0">
              <a:spcBef>
                <a:spcPts val="0"/>
              </a:spcBef>
              <a:buChar char="●"/>
            </a:pPr>
            <a:r>
              <a:rPr lang="en"/>
              <a:t>Jeffrey Dahmer was an infamous serial killer who began his “career” in the late 1970’s </a:t>
            </a:r>
          </a:p>
          <a:p>
            <a:pPr marL="457200" lvl="0" indent="-228600" rtl="0">
              <a:spcBef>
                <a:spcPts val="0"/>
              </a:spcBef>
              <a:buChar char="●"/>
            </a:pPr>
            <a:r>
              <a:rPr lang="en"/>
              <a:t>He targeted men and often molested some of his victims once they were already dead (Biography)</a:t>
            </a:r>
          </a:p>
          <a:p>
            <a:pPr marL="457200" lvl="0" indent="-228600" rtl="0">
              <a:spcBef>
                <a:spcPts val="0"/>
              </a:spcBef>
              <a:buChar char="●"/>
            </a:pPr>
            <a:r>
              <a:rPr lang="en"/>
              <a:t>His first kill was Steven Hicks which he dismembered and then buried in the woods behind his parent’s house </a:t>
            </a:r>
          </a:p>
          <a:p>
            <a:pPr lvl="0">
              <a:spcBef>
                <a:spcPts val="0"/>
              </a:spcBef>
              <a:buNone/>
            </a:pPr>
            <a:endParaRPr/>
          </a:p>
        </p:txBody>
      </p:sp>
      <p:pic>
        <p:nvPicPr>
          <p:cNvPr id="129" name="Shape 129" descr="dahmer.jpg"/>
          <p:cNvPicPr preferRelativeResize="0"/>
          <p:nvPr/>
        </p:nvPicPr>
        <p:blipFill>
          <a:blip r:embed="rId3">
            <a:alphaModFix/>
          </a:blip>
          <a:stretch>
            <a:fillRect/>
          </a:stretch>
        </p:blipFill>
        <p:spPr>
          <a:xfrm>
            <a:off x="6005600" y="1152475"/>
            <a:ext cx="3138398" cy="3138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David Berkowitz (Son of Sam)   </a:t>
            </a:r>
          </a:p>
        </p:txBody>
      </p:sp>
      <p:sp>
        <p:nvSpPr>
          <p:cNvPr id="135" name="Shape 135"/>
          <p:cNvSpPr txBox="1">
            <a:spLocks noGrp="1"/>
          </p:cNvSpPr>
          <p:nvPr>
            <p:ph type="body" idx="1"/>
          </p:nvPr>
        </p:nvSpPr>
        <p:spPr>
          <a:xfrm>
            <a:off x="311700" y="1152475"/>
            <a:ext cx="5778300" cy="3430500"/>
          </a:xfrm>
          <a:prstGeom prst="rect">
            <a:avLst/>
          </a:prstGeom>
        </p:spPr>
        <p:txBody>
          <a:bodyPr lIns="91425" tIns="91425" rIns="91425" bIns="91425" anchor="t" anchorCtr="0">
            <a:noAutofit/>
          </a:bodyPr>
          <a:lstStyle/>
          <a:p>
            <a:pPr marL="457200" lvl="0" indent="-228600" rtl="0">
              <a:spcBef>
                <a:spcPts val="0"/>
              </a:spcBef>
              <a:buChar char="●"/>
            </a:pPr>
            <a:r>
              <a:rPr lang="en"/>
              <a:t>Area active: New York </a:t>
            </a:r>
          </a:p>
          <a:p>
            <a:pPr marL="457200" lvl="0" indent="-228600" rtl="0">
              <a:spcBef>
                <a:spcPts val="0"/>
              </a:spcBef>
              <a:buChar char="●"/>
            </a:pPr>
            <a:r>
              <a:rPr lang="en"/>
              <a:t>Responsible for 6 murders from 1976 to 1977</a:t>
            </a:r>
          </a:p>
          <a:p>
            <a:pPr marL="457200" lvl="0" indent="-228600" rtl="0">
              <a:spcBef>
                <a:spcPts val="0"/>
              </a:spcBef>
              <a:buChar char="●"/>
            </a:pPr>
            <a:r>
              <a:rPr lang="en"/>
              <a:t>All of his murders were executed with a .44 caliber gun </a:t>
            </a:r>
          </a:p>
          <a:p>
            <a:pPr marL="457200" lvl="0" indent="-228600" rtl="0">
              <a:spcBef>
                <a:spcPts val="0"/>
              </a:spcBef>
              <a:buChar char="●"/>
            </a:pPr>
            <a:r>
              <a:rPr lang="en"/>
              <a:t>Berkowitz would leave letters to the police at the scene of the murder addressing himself as the “Son of Sam”  (Biography)</a:t>
            </a:r>
          </a:p>
          <a:p>
            <a:pPr marL="457200" lvl="0" indent="-228600">
              <a:spcBef>
                <a:spcPts val="0"/>
              </a:spcBef>
              <a:buChar char="●"/>
            </a:pPr>
            <a:r>
              <a:rPr lang="en"/>
              <a:t>Berkowitz tried to justify all his murders by saying that his neighbor Sam Carr would order him to carry out the killings through messages with his dog</a:t>
            </a:r>
          </a:p>
        </p:txBody>
      </p:sp>
      <p:pic>
        <p:nvPicPr>
          <p:cNvPr id="136" name="Shape 136" descr="son of sam.jpg"/>
          <p:cNvPicPr preferRelativeResize="0"/>
          <p:nvPr/>
        </p:nvPicPr>
        <p:blipFill>
          <a:blip r:embed="rId3">
            <a:alphaModFix/>
          </a:blip>
          <a:stretch>
            <a:fillRect/>
          </a:stretch>
        </p:blipFill>
        <p:spPr>
          <a:xfrm>
            <a:off x="6230299" y="1335899"/>
            <a:ext cx="2923374" cy="2923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Angelo Buono &amp; Kenneth Bianchi (Hillside Strangler)  </a:t>
            </a:r>
          </a:p>
        </p:txBody>
      </p:sp>
      <p:sp>
        <p:nvSpPr>
          <p:cNvPr id="142" name="Shape 142"/>
          <p:cNvSpPr txBox="1">
            <a:spLocks noGrp="1"/>
          </p:cNvSpPr>
          <p:nvPr>
            <p:ph type="body" idx="1"/>
          </p:nvPr>
        </p:nvSpPr>
        <p:spPr>
          <a:xfrm>
            <a:off x="311700" y="1152475"/>
            <a:ext cx="5566500" cy="3505200"/>
          </a:xfrm>
          <a:prstGeom prst="rect">
            <a:avLst/>
          </a:prstGeom>
        </p:spPr>
        <p:txBody>
          <a:bodyPr lIns="91425" tIns="91425" rIns="91425" bIns="91425" anchor="t" anchorCtr="0">
            <a:noAutofit/>
          </a:bodyPr>
          <a:lstStyle/>
          <a:p>
            <a:pPr marL="457200" lvl="0" indent="-228600" rtl="0">
              <a:spcBef>
                <a:spcPts val="0"/>
              </a:spcBef>
              <a:buChar char="●"/>
            </a:pPr>
            <a:r>
              <a:rPr lang="en"/>
              <a:t>Active in the Los Angeles area from 1977 to 1978</a:t>
            </a:r>
          </a:p>
          <a:p>
            <a:pPr marL="457200" lvl="0" indent="-228600" rtl="0">
              <a:spcBef>
                <a:spcPts val="0"/>
              </a:spcBef>
              <a:buChar char="●"/>
            </a:pPr>
            <a:r>
              <a:rPr lang="en"/>
              <a:t>Their first victim was Yolanda Washington </a:t>
            </a:r>
          </a:p>
          <a:p>
            <a:pPr marL="457200" lvl="0" indent="-228600" rtl="0">
              <a:spcBef>
                <a:spcPts val="0"/>
              </a:spcBef>
              <a:buChar char="●"/>
            </a:pPr>
            <a:r>
              <a:rPr lang="en"/>
              <a:t>Their usual method was to sexually assault, torture, and strangle their victim (female) to the death and then taking them to the hills where they would place the victim’s bodies in sexual positions (History)</a:t>
            </a:r>
          </a:p>
          <a:p>
            <a:pPr marL="457200" lvl="0" indent="-228600" rtl="0">
              <a:spcBef>
                <a:spcPts val="0"/>
              </a:spcBef>
              <a:buChar char="●"/>
            </a:pPr>
            <a:r>
              <a:rPr lang="en"/>
              <a:t>Law enforcement believed the attackers to be one person thus their nickname </a:t>
            </a:r>
          </a:p>
          <a:p>
            <a:pPr marL="457200" lvl="0" indent="-228600" rtl="0">
              <a:spcBef>
                <a:spcPts val="0"/>
              </a:spcBef>
              <a:buChar char="●"/>
            </a:pPr>
            <a:r>
              <a:rPr lang="en"/>
              <a:t>A total of 10 women were killed by the pair</a:t>
            </a:r>
          </a:p>
          <a:p>
            <a:pPr marL="457200" lvl="0" indent="-228600">
              <a:spcBef>
                <a:spcPts val="0"/>
              </a:spcBef>
              <a:buChar char="●"/>
            </a:pPr>
            <a:r>
              <a:rPr lang="en"/>
              <a:t>Bianchi would kill an extra 2 women which would lead to their arrest </a:t>
            </a:r>
          </a:p>
        </p:txBody>
      </p:sp>
      <p:pic>
        <p:nvPicPr>
          <p:cNvPr id="143" name="Shape 143" descr="hillside strangler"/>
          <p:cNvPicPr preferRelativeResize="0"/>
          <p:nvPr/>
        </p:nvPicPr>
        <p:blipFill>
          <a:blip r:embed="rId3">
            <a:alphaModFix/>
          </a:blip>
          <a:stretch>
            <a:fillRect/>
          </a:stretch>
        </p:blipFill>
        <p:spPr>
          <a:xfrm>
            <a:off x="5965950" y="3353200"/>
            <a:ext cx="3178050" cy="17902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Jim Jones </a:t>
            </a:r>
          </a:p>
        </p:txBody>
      </p:sp>
      <p:sp>
        <p:nvSpPr>
          <p:cNvPr id="149" name="Shape 149"/>
          <p:cNvSpPr txBox="1">
            <a:spLocks noGrp="1"/>
          </p:cNvSpPr>
          <p:nvPr>
            <p:ph type="body" idx="1"/>
          </p:nvPr>
        </p:nvSpPr>
        <p:spPr>
          <a:xfrm>
            <a:off x="311700" y="1152475"/>
            <a:ext cx="5940300" cy="3418200"/>
          </a:xfrm>
          <a:prstGeom prst="rect">
            <a:avLst/>
          </a:prstGeom>
        </p:spPr>
        <p:txBody>
          <a:bodyPr lIns="91425" tIns="91425" rIns="91425" bIns="91425" anchor="t" anchorCtr="0">
            <a:noAutofit/>
          </a:bodyPr>
          <a:lstStyle/>
          <a:p>
            <a:pPr marL="457200" lvl="0" indent="-228600" rtl="0">
              <a:spcBef>
                <a:spcPts val="0"/>
              </a:spcBef>
              <a:buChar char="●"/>
            </a:pPr>
            <a:r>
              <a:rPr lang="en"/>
              <a:t>Jim Jones was a cult leader of the People’s Temple </a:t>
            </a:r>
          </a:p>
          <a:p>
            <a:pPr marL="457200" lvl="0" indent="-228600" rtl="0">
              <a:spcBef>
                <a:spcPts val="0"/>
              </a:spcBef>
              <a:buChar char="●"/>
            </a:pPr>
            <a:r>
              <a:rPr lang="en"/>
              <a:t>Jones at first gained the trust of his people by promising a Utopia, however he would go on to demand utter obedience and loyalty to him as time passed </a:t>
            </a:r>
          </a:p>
          <a:p>
            <a:pPr marL="457200" lvl="0" indent="-228600" rtl="0">
              <a:spcBef>
                <a:spcPts val="0"/>
              </a:spcBef>
              <a:buChar char="●"/>
            </a:pPr>
            <a:r>
              <a:rPr lang="en"/>
              <a:t>He built his own compound where his followers and himself would live </a:t>
            </a:r>
          </a:p>
          <a:p>
            <a:pPr marL="457200" lvl="0" indent="-228600" rtl="0">
              <a:spcBef>
                <a:spcPts val="0"/>
              </a:spcBef>
              <a:buChar char="●"/>
            </a:pPr>
            <a:r>
              <a:rPr lang="en"/>
              <a:t>Jones planned the murders of some of his followers and a California congressman after he attempted to rescue them</a:t>
            </a:r>
          </a:p>
          <a:p>
            <a:pPr marL="457200" lvl="0" indent="-228600">
              <a:spcBef>
                <a:spcPts val="0"/>
              </a:spcBef>
              <a:buChar char="●"/>
            </a:pPr>
            <a:r>
              <a:rPr lang="en"/>
              <a:t>Jones then led a mass suicide taking the lives of 900 people </a:t>
            </a:r>
          </a:p>
        </p:txBody>
      </p:sp>
      <p:pic>
        <p:nvPicPr>
          <p:cNvPr id="150" name="Shape 150" descr="jim jones.jpg"/>
          <p:cNvPicPr preferRelativeResize="0"/>
          <p:nvPr/>
        </p:nvPicPr>
        <p:blipFill>
          <a:blip r:embed="rId3">
            <a:alphaModFix/>
          </a:blip>
          <a:stretch>
            <a:fillRect/>
          </a:stretch>
        </p:blipFill>
        <p:spPr>
          <a:xfrm>
            <a:off x="6102450" y="1017725"/>
            <a:ext cx="3041550" cy="3041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Works Cited Part 1 </a:t>
            </a:r>
          </a:p>
        </p:txBody>
      </p:sp>
      <p:sp>
        <p:nvSpPr>
          <p:cNvPr id="156" name="Shape 15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 Bergeron, R. (15, August 17). 'The Seventies': The decade's worst killers. Retrieved May 26, 2016, from http://www.cnn.com/2015/07/08/entertainment/the-seventies-the-decades-worst-killers/ </a:t>
            </a:r>
          </a:p>
          <a:p>
            <a:pPr marL="457200" lvl="0" indent="-228600" rtl="0">
              <a:spcBef>
                <a:spcPts val="0"/>
              </a:spcBef>
              <a:buChar char="●"/>
            </a:pPr>
            <a:r>
              <a:rPr lang="en"/>
              <a:t> David Berkowitz. (n.d.). Retrieved May 26, 2016, from http://www.biography.com/people/david-berkowitz-9209372#arrest-and-imprisonment </a:t>
            </a:r>
          </a:p>
          <a:p>
            <a:pPr marL="457200" lvl="0" indent="-228600" rtl="0">
              <a:spcBef>
                <a:spcPts val="0"/>
              </a:spcBef>
              <a:buChar char="●"/>
            </a:pPr>
            <a:r>
              <a:rPr lang="en"/>
              <a:t> Dimond, D. (14, June 02). The Year We Began to Understand Serial Killers. Retrieved May 26, 2016, from http://www.huffingtonpost.com/diane-dimond/the-year-we-began-to-unde_b_5077735.html </a:t>
            </a:r>
          </a:p>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Works Cited Part 2</a:t>
            </a:r>
          </a:p>
        </p:txBody>
      </p:sp>
      <p:sp>
        <p:nvSpPr>
          <p:cNvPr id="162" name="Shape 16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 John Wayne Gacy. (n.d.). Retrieved May 26, 2016, from http://www.crimemuseum.org/crime-library/john-wayne-gacy </a:t>
            </a:r>
          </a:p>
          <a:p>
            <a:pPr marL="457200" lvl="0" indent="-228600" rtl="0">
              <a:spcBef>
                <a:spcPts val="0"/>
              </a:spcBef>
              <a:buChar char="●"/>
            </a:pPr>
            <a:r>
              <a:rPr lang="en"/>
              <a:t> Statistic Brain. (n.d.). Retrieved May 26, 2016, from http://www.statisticbrain.com/serial-killer-statistics-and-demographics/ </a:t>
            </a:r>
          </a:p>
          <a:p>
            <a:pPr marL="457200" lvl="0" indent="-228600" rtl="0">
              <a:spcBef>
                <a:spcPts val="0"/>
              </a:spcBef>
              <a:buChar char="●"/>
            </a:pPr>
            <a:r>
              <a:rPr lang="en"/>
              <a:t> Ted Bundy. (n.d.). Retrieved May 26, 2016, from http://www.biography.com/people/ted-bundy-9231165 </a:t>
            </a:r>
          </a:p>
          <a:p>
            <a:pPr marL="457200" lvl="0" indent="-228600" rtl="0">
              <a:spcBef>
                <a:spcPts val="0"/>
              </a:spcBef>
              <a:buChar char="●"/>
            </a:pPr>
            <a:r>
              <a:rPr lang="en"/>
              <a:t> The Hillside Stranglers. (n.d.). Retrieved May 26, 2016, from http://www.history.com/this-day-in-history/the-hillside-stranglers </a:t>
            </a:r>
          </a:p>
          <a:p>
            <a:pPr lv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Works Cited Part 3</a:t>
            </a:r>
          </a:p>
        </p:txBody>
      </p:sp>
      <p:sp>
        <p:nvSpPr>
          <p:cNvPr id="168" name="Shape 16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 Zodiac Killer. (n.d.). Retrieved May 26, 2016, from http://www.biography.com/people/zodiac-killer-236027#synopsis </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Background Knowledge </a:t>
            </a:r>
          </a:p>
        </p:txBody>
      </p:sp>
      <p:sp>
        <p:nvSpPr>
          <p:cNvPr id="66" name="Shape 66"/>
          <p:cNvSpPr txBox="1">
            <a:spLocks noGrp="1"/>
          </p:cNvSpPr>
          <p:nvPr>
            <p:ph type="body" idx="1"/>
          </p:nvPr>
        </p:nvSpPr>
        <p:spPr>
          <a:xfrm>
            <a:off x="311700" y="1152475"/>
            <a:ext cx="6824400" cy="3416400"/>
          </a:xfrm>
          <a:prstGeom prst="rect">
            <a:avLst/>
          </a:prstGeom>
        </p:spPr>
        <p:txBody>
          <a:bodyPr lIns="91425" tIns="91425" rIns="91425" bIns="91425" anchor="t" anchorCtr="0">
            <a:noAutofit/>
          </a:bodyPr>
          <a:lstStyle/>
          <a:p>
            <a:pPr marL="457200" lvl="0" indent="-228600" rtl="0">
              <a:spcBef>
                <a:spcPts val="0"/>
              </a:spcBef>
              <a:buChar char="●"/>
            </a:pPr>
            <a:r>
              <a:rPr lang="en"/>
              <a:t>In 1972 the Behavioral Science Unit (BSU) was established as a training  program of the Federal Bureau of Investigation (FBI) </a:t>
            </a:r>
          </a:p>
          <a:p>
            <a:pPr marL="457200" lvl="0" indent="-228600" rtl="0">
              <a:spcBef>
                <a:spcPts val="0"/>
              </a:spcBef>
              <a:buChar char="●"/>
            </a:pPr>
            <a:r>
              <a:rPr lang="en"/>
              <a:t>The  principal purpose of the BSU was to improve their comprehension of violent crimes and improve their effectiveness in carrying out operations </a:t>
            </a:r>
          </a:p>
          <a:p>
            <a:pPr marL="457200" lvl="0" indent="-228600" rtl="0">
              <a:spcBef>
                <a:spcPts val="0"/>
              </a:spcBef>
              <a:buChar char="●"/>
            </a:pPr>
            <a:r>
              <a:rPr lang="en"/>
              <a:t>This program was not initially created as a result of a rise in crime </a:t>
            </a:r>
          </a:p>
          <a:p>
            <a:pPr marL="457200" lvl="0" indent="-228600" rtl="0">
              <a:spcBef>
                <a:spcPts val="0"/>
              </a:spcBef>
              <a:buChar char="●"/>
            </a:pPr>
            <a:r>
              <a:rPr lang="en"/>
              <a:t>Profiling (suspicion for a crime based on race, ethnicity, etc) was developed by the BSU</a:t>
            </a:r>
          </a:p>
          <a:p>
            <a:pPr marL="457200" lvl="0" indent="-228600">
              <a:spcBef>
                <a:spcPts val="0"/>
              </a:spcBef>
              <a:buChar char="●"/>
            </a:pPr>
            <a:r>
              <a:rPr lang="en"/>
              <a:t>The term “serial killer” was invented and first used by the BSU to describe a murder without a motive (Diane Dimond) </a:t>
            </a:r>
          </a:p>
        </p:txBody>
      </p:sp>
      <p:pic>
        <p:nvPicPr>
          <p:cNvPr id="67" name="Shape 67" descr="fbi.png"/>
          <p:cNvPicPr preferRelativeResize="0"/>
          <p:nvPr/>
        </p:nvPicPr>
        <p:blipFill>
          <a:blip r:embed="rId3">
            <a:alphaModFix/>
          </a:blip>
          <a:stretch>
            <a:fillRect/>
          </a:stretch>
        </p:blipFill>
        <p:spPr>
          <a:xfrm>
            <a:off x="6834547" y="1152475"/>
            <a:ext cx="2309450" cy="23787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Effect of the Cold War</a:t>
            </a:r>
          </a:p>
        </p:txBody>
      </p:sp>
      <p:sp>
        <p:nvSpPr>
          <p:cNvPr id="73" name="Shape 73"/>
          <p:cNvSpPr txBox="1">
            <a:spLocks noGrp="1"/>
          </p:cNvSpPr>
          <p:nvPr>
            <p:ph type="body" idx="1"/>
          </p:nvPr>
        </p:nvSpPr>
        <p:spPr>
          <a:xfrm>
            <a:off x="311700" y="1152475"/>
            <a:ext cx="6762300" cy="2546400"/>
          </a:xfrm>
          <a:prstGeom prst="rect">
            <a:avLst/>
          </a:prstGeom>
        </p:spPr>
        <p:txBody>
          <a:bodyPr lIns="91425" tIns="91425" rIns="91425" bIns="91425" anchor="t" anchorCtr="0">
            <a:noAutofit/>
          </a:bodyPr>
          <a:lstStyle/>
          <a:p>
            <a:pPr marL="457200" lvl="0" indent="-228600" rtl="0">
              <a:spcBef>
                <a:spcPts val="0"/>
              </a:spcBef>
              <a:buChar char="●"/>
            </a:pPr>
            <a:r>
              <a:rPr lang="en"/>
              <a:t>The Cold War between the United States and the Soviet Union had been ongoing from 1945-1991</a:t>
            </a:r>
          </a:p>
          <a:p>
            <a:pPr marL="457200" lvl="0" indent="-228600" rtl="0">
              <a:spcBef>
                <a:spcPts val="0"/>
              </a:spcBef>
              <a:buChar char="●"/>
            </a:pPr>
            <a:r>
              <a:rPr lang="en"/>
              <a:t>American focus scattered for the most part and otherwise was on foreign issues rather than domestic issues </a:t>
            </a:r>
          </a:p>
          <a:p>
            <a:pPr marL="457200" lvl="0" indent="-228600" rtl="0">
              <a:spcBef>
                <a:spcPts val="0"/>
              </a:spcBef>
              <a:buChar char="●"/>
            </a:pPr>
            <a:r>
              <a:rPr lang="en"/>
              <a:t>Attention to the Vietnam War and Watergate scandal created a buffer for other social issues to emerge </a:t>
            </a:r>
          </a:p>
          <a:p>
            <a:pPr marL="457200" lvl="0" indent="-228600">
              <a:spcBef>
                <a:spcPts val="0"/>
              </a:spcBef>
              <a:buChar char="●"/>
            </a:pPr>
            <a:r>
              <a:rPr lang="en"/>
              <a:t>Attention towards domestic issues gravitated heavily towards the Civil Rights movement and John F. Kennedy’s assassination which created a distrust for the government </a:t>
            </a:r>
          </a:p>
        </p:txBody>
      </p:sp>
      <p:pic>
        <p:nvPicPr>
          <p:cNvPr id="74" name="Shape 74" descr="Cold-war-flag.jpg"/>
          <p:cNvPicPr preferRelativeResize="0"/>
          <p:nvPr/>
        </p:nvPicPr>
        <p:blipFill>
          <a:blip r:embed="rId3">
            <a:alphaModFix/>
          </a:blip>
          <a:stretch>
            <a:fillRect/>
          </a:stretch>
        </p:blipFill>
        <p:spPr>
          <a:xfrm>
            <a:off x="6611468" y="3784800"/>
            <a:ext cx="2532524" cy="135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Rise in Murders </a:t>
            </a:r>
          </a:p>
        </p:txBody>
      </p:sp>
      <p:sp>
        <p:nvSpPr>
          <p:cNvPr id="80" name="Shape 80"/>
          <p:cNvSpPr txBox="1">
            <a:spLocks noGrp="1"/>
          </p:cNvSpPr>
          <p:nvPr>
            <p:ph type="body" idx="1"/>
          </p:nvPr>
        </p:nvSpPr>
        <p:spPr>
          <a:xfrm>
            <a:off x="311700" y="1152475"/>
            <a:ext cx="5722200" cy="3866400"/>
          </a:xfrm>
          <a:prstGeom prst="rect">
            <a:avLst/>
          </a:prstGeom>
        </p:spPr>
        <p:txBody>
          <a:bodyPr lIns="91425" tIns="91425" rIns="91425" bIns="91425" anchor="t" anchorCtr="0">
            <a:noAutofit/>
          </a:bodyPr>
          <a:lstStyle/>
          <a:p>
            <a:pPr marL="457200" lvl="0" indent="-228600" rtl="0">
              <a:spcBef>
                <a:spcPts val="0"/>
              </a:spcBef>
              <a:buChar char="●"/>
            </a:pPr>
            <a:r>
              <a:rPr lang="en"/>
              <a:t>A rise in serial killing would begin in the decade of the 70’s, specifically the year of 1974</a:t>
            </a:r>
          </a:p>
          <a:p>
            <a:pPr marL="457200" lvl="0" indent="-228600" rtl="0">
              <a:spcBef>
                <a:spcPts val="0"/>
              </a:spcBef>
              <a:buChar char="●"/>
            </a:pPr>
            <a:r>
              <a:rPr lang="en"/>
              <a:t>In the decade of 60’s there were only 156 active serial killers </a:t>
            </a:r>
          </a:p>
          <a:p>
            <a:pPr marL="457200" lvl="0" indent="-228600" rtl="0">
              <a:spcBef>
                <a:spcPts val="0"/>
              </a:spcBef>
              <a:buChar char="●"/>
            </a:pPr>
            <a:r>
              <a:rPr lang="en"/>
              <a:t>By the 70’s there was a reported 450 active serial killers at work including some of the most notorious American serial killers (Diane Dimond)</a:t>
            </a:r>
          </a:p>
          <a:p>
            <a:pPr marL="457200" lvl="0" indent="-228600" rtl="0">
              <a:spcBef>
                <a:spcPts val="0"/>
              </a:spcBef>
              <a:buChar char="●"/>
            </a:pPr>
            <a:r>
              <a:rPr lang="en"/>
              <a:t>After the year of 1980 there have only been 145 classified serial killers worldwide (Statistic Brain)</a:t>
            </a:r>
          </a:p>
          <a:p>
            <a:pPr marL="457200" lvl="0" indent="-228600">
              <a:spcBef>
                <a:spcPts val="0"/>
              </a:spcBef>
              <a:buChar char="●"/>
            </a:pPr>
            <a:r>
              <a:rPr lang="en"/>
              <a:t>The current estimated number of active serial killers in the United States is 25 to 50</a:t>
            </a:r>
          </a:p>
        </p:txBody>
      </p:sp>
      <p:pic>
        <p:nvPicPr>
          <p:cNvPr id="81" name="Shape 81" descr="serial killers chart.jpg"/>
          <p:cNvPicPr preferRelativeResize="0"/>
          <p:nvPr/>
        </p:nvPicPr>
        <p:blipFill>
          <a:blip r:embed="rId3">
            <a:alphaModFix/>
          </a:blip>
          <a:stretch>
            <a:fillRect/>
          </a:stretch>
        </p:blipFill>
        <p:spPr>
          <a:xfrm>
            <a:off x="6033900" y="1927449"/>
            <a:ext cx="3110199" cy="2316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Prominent Serial Killers</a:t>
            </a:r>
          </a:p>
        </p:txBody>
      </p:sp>
      <p:sp>
        <p:nvSpPr>
          <p:cNvPr id="87" name="Shape 8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There were several prominent American Serial Killers during the 1970’s </a:t>
            </a:r>
          </a:p>
          <a:p>
            <a:pPr marL="457200" lvl="0" indent="-228600" rtl="0">
              <a:spcBef>
                <a:spcPts val="0"/>
              </a:spcBef>
              <a:buChar char="●"/>
            </a:pPr>
            <a:r>
              <a:rPr lang="en"/>
              <a:t>Ted Bundy </a:t>
            </a:r>
          </a:p>
          <a:p>
            <a:pPr marL="457200" lvl="0" indent="-228600" rtl="0">
              <a:spcBef>
                <a:spcPts val="0"/>
              </a:spcBef>
              <a:buChar char="●"/>
            </a:pPr>
            <a:r>
              <a:rPr lang="en"/>
              <a:t>Zodiac Killer </a:t>
            </a:r>
          </a:p>
          <a:p>
            <a:pPr marL="457200" lvl="0" indent="-228600" rtl="0">
              <a:spcBef>
                <a:spcPts val="0"/>
              </a:spcBef>
              <a:buChar char="●"/>
            </a:pPr>
            <a:r>
              <a:rPr lang="en"/>
              <a:t>John Wayne Gacy (Killer Clown)</a:t>
            </a:r>
          </a:p>
          <a:p>
            <a:pPr marL="457200" lvl="0" indent="-228600" rtl="0">
              <a:spcBef>
                <a:spcPts val="0"/>
              </a:spcBef>
              <a:buChar char="●"/>
            </a:pPr>
            <a:r>
              <a:rPr lang="en"/>
              <a:t>Jeffrey Dahmer </a:t>
            </a:r>
          </a:p>
          <a:p>
            <a:pPr marL="457200" lvl="0" indent="-228600" rtl="0">
              <a:spcBef>
                <a:spcPts val="0"/>
              </a:spcBef>
              <a:buChar char="●"/>
            </a:pPr>
            <a:r>
              <a:rPr lang="en"/>
              <a:t>David Berkowitz (Son of Sam)</a:t>
            </a:r>
          </a:p>
          <a:p>
            <a:pPr marL="457200" lvl="0" indent="-228600" rtl="0">
              <a:spcBef>
                <a:spcPts val="0"/>
              </a:spcBef>
              <a:buChar char="●"/>
            </a:pPr>
            <a:r>
              <a:rPr lang="en"/>
              <a:t>Hillside Strangler </a:t>
            </a:r>
          </a:p>
        </p:txBody>
      </p:sp>
      <p:pic>
        <p:nvPicPr>
          <p:cNvPr id="88" name="Shape 88" descr="newspaper.jpg"/>
          <p:cNvPicPr preferRelativeResize="0"/>
          <p:nvPr/>
        </p:nvPicPr>
        <p:blipFill>
          <a:blip r:embed="rId3">
            <a:alphaModFix/>
          </a:blip>
          <a:stretch>
            <a:fillRect/>
          </a:stretch>
        </p:blipFill>
        <p:spPr>
          <a:xfrm>
            <a:off x="6584400" y="1685912"/>
            <a:ext cx="2247900" cy="3457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Video Presentation </a:t>
            </a:r>
          </a:p>
        </p:txBody>
      </p:sp>
      <p:sp>
        <p:nvSpPr>
          <p:cNvPr id="94" name="Shape 9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a:spcBef>
                <a:spcPts val="0"/>
              </a:spcBef>
              <a:buChar char="●"/>
            </a:pPr>
            <a:r>
              <a:rPr lang="en" u="sng">
                <a:solidFill>
                  <a:schemeClr val="hlink"/>
                </a:solidFill>
                <a:hlinkClick r:id="rId3"/>
              </a:rPr>
              <a:t>http://www.biography.com/people/groups/serial-killers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Zodiac Killer </a:t>
            </a:r>
          </a:p>
        </p:txBody>
      </p:sp>
      <p:sp>
        <p:nvSpPr>
          <p:cNvPr id="100" name="Shape 100"/>
          <p:cNvSpPr txBox="1">
            <a:spLocks noGrp="1"/>
          </p:cNvSpPr>
          <p:nvPr>
            <p:ph type="body" idx="1"/>
          </p:nvPr>
        </p:nvSpPr>
        <p:spPr>
          <a:xfrm>
            <a:off x="311700" y="1152475"/>
            <a:ext cx="6919200" cy="3430500"/>
          </a:xfrm>
          <a:prstGeom prst="rect">
            <a:avLst/>
          </a:prstGeom>
        </p:spPr>
        <p:txBody>
          <a:bodyPr lIns="91425" tIns="91425" rIns="91425" bIns="91425" anchor="t" anchorCtr="0">
            <a:noAutofit/>
          </a:bodyPr>
          <a:lstStyle/>
          <a:p>
            <a:pPr marL="457200" lvl="0" indent="-228600" rtl="0">
              <a:spcBef>
                <a:spcPts val="0"/>
              </a:spcBef>
              <a:buChar char="●"/>
            </a:pPr>
            <a:r>
              <a:rPr lang="en"/>
              <a:t>Area Active: Northern California, San Francisco </a:t>
            </a:r>
          </a:p>
          <a:p>
            <a:pPr marL="457200" lvl="0" indent="-228600" rtl="0">
              <a:spcBef>
                <a:spcPts val="0"/>
              </a:spcBef>
              <a:buChar char="●"/>
            </a:pPr>
            <a:r>
              <a:rPr lang="en"/>
              <a:t>The Zodiac Killer has been proven responsible for 5 murders in the late 1960’s (biography) </a:t>
            </a:r>
          </a:p>
          <a:p>
            <a:pPr marL="457200" lvl="0" indent="-228600" rtl="0">
              <a:spcBef>
                <a:spcPts val="0"/>
              </a:spcBef>
              <a:buChar char="●"/>
            </a:pPr>
            <a:r>
              <a:rPr lang="en"/>
              <a:t>However, it is believed that he is responsible for </a:t>
            </a:r>
          </a:p>
          <a:p>
            <a:pPr marL="457200" lvl="0" indent="-228600" rtl="0">
              <a:spcBef>
                <a:spcPts val="0"/>
              </a:spcBef>
              <a:buChar char="●"/>
            </a:pPr>
            <a:r>
              <a:rPr lang="en"/>
              <a:t>The Zodiac Killer is infamous and known for his intelligence in eluding law enforcement </a:t>
            </a:r>
          </a:p>
          <a:p>
            <a:pPr marL="457200" lvl="0" indent="-228600" rtl="0">
              <a:spcBef>
                <a:spcPts val="0"/>
              </a:spcBef>
              <a:buChar char="●"/>
            </a:pPr>
            <a:r>
              <a:rPr lang="en"/>
              <a:t>He would often send cryptic letters to the local publication offices and communicate with law enforcement through them</a:t>
            </a:r>
          </a:p>
          <a:p>
            <a:pPr marL="457200" lvl="0" indent="-228600" rtl="0">
              <a:spcBef>
                <a:spcPts val="0"/>
              </a:spcBef>
              <a:buChar char="●"/>
            </a:pPr>
            <a:r>
              <a:rPr lang="en"/>
              <a:t>It is believed he would leave clues towards his identity and taunted the police </a:t>
            </a:r>
          </a:p>
          <a:p>
            <a:pPr marL="457200" lvl="0" indent="-228600">
              <a:spcBef>
                <a:spcPts val="0"/>
              </a:spcBef>
              <a:buChar char="●"/>
            </a:pPr>
            <a:r>
              <a:rPr lang="en"/>
              <a:t>Till this day he remains unidentified and his murders have gone unsolved </a:t>
            </a:r>
          </a:p>
        </p:txBody>
      </p:sp>
      <p:pic>
        <p:nvPicPr>
          <p:cNvPr id="101" name="Shape 101" descr="zodiac killer.jpg"/>
          <p:cNvPicPr preferRelativeResize="0"/>
          <p:nvPr/>
        </p:nvPicPr>
        <p:blipFill>
          <a:blip r:embed="rId3">
            <a:alphaModFix/>
          </a:blip>
          <a:stretch>
            <a:fillRect/>
          </a:stretch>
        </p:blipFill>
        <p:spPr>
          <a:xfrm>
            <a:off x="7230900" y="2602900"/>
            <a:ext cx="1913075" cy="191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John Wayne Gacy (Killer Clown)</a:t>
            </a:r>
          </a:p>
        </p:txBody>
      </p:sp>
      <p:sp>
        <p:nvSpPr>
          <p:cNvPr id="107" name="Shape 107"/>
          <p:cNvSpPr txBox="1">
            <a:spLocks noGrp="1"/>
          </p:cNvSpPr>
          <p:nvPr>
            <p:ph type="body" idx="1"/>
          </p:nvPr>
        </p:nvSpPr>
        <p:spPr>
          <a:xfrm>
            <a:off x="311700" y="1152475"/>
            <a:ext cx="6039900" cy="2347200"/>
          </a:xfrm>
          <a:prstGeom prst="rect">
            <a:avLst/>
          </a:prstGeom>
        </p:spPr>
        <p:txBody>
          <a:bodyPr lIns="91425" tIns="91425" rIns="91425" bIns="91425" anchor="t" anchorCtr="0">
            <a:noAutofit/>
          </a:bodyPr>
          <a:lstStyle/>
          <a:p>
            <a:pPr marL="457200" lvl="0" indent="-228600" rtl="0">
              <a:spcBef>
                <a:spcPts val="0"/>
              </a:spcBef>
              <a:buChar char="●"/>
            </a:pPr>
            <a:r>
              <a:rPr lang="en"/>
              <a:t>From March 17, 1942 to May 10, 1994</a:t>
            </a:r>
          </a:p>
          <a:p>
            <a:pPr marL="457200" lvl="0" indent="-228600" rtl="0">
              <a:spcBef>
                <a:spcPts val="0"/>
              </a:spcBef>
              <a:buChar char="●"/>
            </a:pPr>
            <a:r>
              <a:rPr lang="en"/>
              <a:t>Prior to being a serial killer John Wayne Gacy was described as a friendly person and would perform for neighborhood parties as Pogo the Clown (Crime Museum) </a:t>
            </a:r>
          </a:p>
          <a:p>
            <a:pPr marL="457200" lvl="0" indent="-228600" rtl="0">
              <a:spcBef>
                <a:spcPts val="0"/>
              </a:spcBef>
              <a:buChar char="●"/>
            </a:pPr>
            <a:r>
              <a:rPr lang="en"/>
              <a:t>Gacy began killing and raping around the year of 1976 without anyone having any knowledge of it </a:t>
            </a:r>
          </a:p>
          <a:p>
            <a:pPr marL="457200" lvl="0" indent="-228600" rtl="0">
              <a:spcBef>
                <a:spcPts val="0"/>
              </a:spcBef>
              <a:buChar char="●"/>
            </a:pPr>
            <a:r>
              <a:rPr lang="en"/>
              <a:t>His targets were young men </a:t>
            </a:r>
          </a:p>
          <a:p>
            <a:pPr marL="457200" lvl="0" indent="-228600" rtl="0">
              <a:spcBef>
                <a:spcPts val="0"/>
              </a:spcBef>
              <a:buChar char="●"/>
            </a:pPr>
            <a:r>
              <a:rPr lang="en"/>
              <a:t>He is infamous for the discovery of 29 dead people underneath his house </a:t>
            </a:r>
          </a:p>
          <a:p>
            <a:pPr marL="457200" lvl="0" indent="-228600" rtl="0">
              <a:spcBef>
                <a:spcPts val="0"/>
              </a:spcBef>
              <a:buChar char="●"/>
            </a:pPr>
            <a:r>
              <a:rPr lang="en"/>
              <a:t>He murdered 33 people total </a:t>
            </a:r>
          </a:p>
          <a:p>
            <a:pPr marL="457200" lvl="0" indent="-228600">
              <a:spcBef>
                <a:spcPts val="0"/>
              </a:spcBef>
              <a:buChar char="●"/>
            </a:pPr>
            <a:r>
              <a:rPr lang="en"/>
              <a:t>Convicted to Death penalty </a:t>
            </a:r>
          </a:p>
        </p:txBody>
      </p:sp>
      <p:pic>
        <p:nvPicPr>
          <p:cNvPr id="108" name="Shape 108" descr="killer clown.jpg"/>
          <p:cNvPicPr preferRelativeResize="0"/>
          <p:nvPr/>
        </p:nvPicPr>
        <p:blipFill>
          <a:blip r:embed="rId3">
            <a:alphaModFix/>
          </a:blip>
          <a:stretch>
            <a:fillRect/>
          </a:stretch>
        </p:blipFill>
        <p:spPr>
          <a:xfrm>
            <a:off x="5944975" y="3222650"/>
            <a:ext cx="3199024" cy="1920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Ted Bundy </a:t>
            </a:r>
          </a:p>
        </p:txBody>
      </p:sp>
      <p:sp>
        <p:nvSpPr>
          <p:cNvPr id="114" name="Shape 114"/>
          <p:cNvSpPr txBox="1">
            <a:spLocks noGrp="1"/>
          </p:cNvSpPr>
          <p:nvPr>
            <p:ph type="body" idx="1"/>
          </p:nvPr>
        </p:nvSpPr>
        <p:spPr>
          <a:xfrm>
            <a:off x="311700" y="1152475"/>
            <a:ext cx="6831900" cy="3443100"/>
          </a:xfrm>
          <a:prstGeom prst="rect">
            <a:avLst/>
          </a:prstGeom>
        </p:spPr>
        <p:txBody>
          <a:bodyPr lIns="91425" tIns="91425" rIns="91425" bIns="91425" anchor="t" anchorCtr="0">
            <a:noAutofit/>
          </a:bodyPr>
          <a:lstStyle/>
          <a:p>
            <a:pPr marL="457200" lvl="0" indent="-228600" rtl="0">
              <a:spcBef>
                <a:spcPts val="0"/>
              </a:spcBef>
              <a:buChar char="●"/>
            </a:pPr>
            <a:r>
              <a:rPr lang="en"/>
              <a:t>Active from 1973 to 1978 in several states across the country </a:t>
            </a:r>
          </a:p>
          <a:p>
            <a:pPr marL="457200" lvl="0" indent="-228600" rtl="0">
              <a:spcBef>
                <a:spcPts val="0"/>
              </a:spcBef>
              <a:buChar char="●"/>
            </a:pPr>
            <a:r>
              <a:rPr lang="en"/>
              <a:t>Ted Bundy was an intelligent man who graduated from the University of Washington and attended law school</a:t>
            </a:r>
          </a:p>
          <a:p>
            <a:pPr marL="457200" lvl="0" indent="-228600" rtl="0">
              <a:spcBef>
                <a:spcPts val="0"/>
              </a:spcBef>
              <a:buChar char="●"/>
            </a:pPr>
            <a:r>
              <a:rPr lang="en"/>
              <a:t>A large of amount of his victims would resemble the attractive appearance of his girlfriend who had long dark hair </a:t>
            </a:r>
          </a:p>
          <a:p>
            <a:pPr marL="457200" lvl="0" indent="-228600" rtl="0">
              <a:spcBef>
                <a:spcPts val="0"/>
              </a:spcBef>
              <a:buChar char="●"/>
            </a:pPr>
            <a:r>
              <a:rPr lang="en"/>
              <a:t>He would target young women by killing and raping them </a:t>
            </a:r>
          </a:p>
          <a:p>
            <a:pPr marL="457200" lvl="0" indent="-228600" rtl="0">
              <a:spcBef>
                <a:spcPts val="0"/>
              </a:spcBef>
              <a:buChar char="●"/>
            </a:pPr>
            <a:r>
              <a:rPr lang="en"/>
              <a:t>He openly admitted responsibility for the murders of 36 people although it is suspected he could be responsible for more than 100 (Biography) </a:t>
            </a:r>
          </a:p>
          <a:p>
            <a:pPr marL="457200" lvl="0" indent="-228600">
              <a:spcBef>
                <a:spcPts val="0"/>
              </a:spcBef>
              <a:buChar char="●"/>
            </a:pPr>
            <a:r>
              <a:rPr lang="en"/>
              <a:t>He was sentenced the death penalty and was executed on January 24, 1989</a:t>
            </a:r>
          </a:p>
        </p:txBody>
      </p:sp>
      <p:pic>
        <p:nvPicPr>
          <p:cNvPr id="115" name="Shape 115" descr="ted bundy.jpg"/>
          <p:cNvPicPr preferRelativeResize="0"/>
          <p:nvPr/>
        </p:nvPicPr>
        <p:blipFill>
          <a:blip r:embed="rId3">
            <a:alphaModFix/>
          </a:blip>
          <a:stretch>
            <a:fillRect/>
          </a:stretch>
        </p:blipFill>
        <p:spPr>
          <a:xfrm>
            <a:off x="6999149" y="0"/>
            <a:ext cx="2144850" cy="214485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1115</Words>
  <Application>Microsoft Office PowerPoint</Application>
  <PresentationFormat>On-screen Show (16:9)</PresentationFormat>
  <Paragraphs>85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Average</vt:lpstr>
      <vt:lpstr>Arial</vt:lpstr>
      <vt:lpstr>Oswald</vt:lpstr>
      <vt:lpstr>slate</vt:lpstr>
      <vt:lpstr>Rise of Serial Killers during the 70’s in America</vt:lpstr>
      <vt:lpstr>Background Knowledge </vt:lpstr>
      <vt:lpstr>The Effect of the Cold War</vt:lpstr>
      <vt:lpstr>Rise in Murders </vt:lpstr>
      <vt:lpstr>Prominent Serial Killers</vt:lpstr>
      <vt:lpstr>Video Presentation </vt:lpstr>
      <vt:lpstr>Zodiac Killer </vt:lpstr>
      <vt:lpstr>John Wayne Gacy (Killer Clown)</vt:lpstr>
      <vt:lpstr>Ted Bundy </vt:lpstr>
      <vt:lpstr>PowerPoint Presentation</vt:lpstr>
      <vt:lpstr>Jeffrey Dahmer </vt:lpstr>
      <vt:lpstr>David Berkowitz (Son of Sam)   </vt:lpstr>
      <vt:lpstr>Angelo Buono &amp; Kenneth Bianchi (Hillside Strangler)  </vt:lpstr>
      <vt:lpstr>Jim Jones </vt:lpstr>
      <vt:lpstr>Works Cited Part 1 </vt:lpstr>
      <vt:lpstr>Works Cited Part 2</vt:lpstr>
      <vt:lpstr>Works Cited Part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of Serial Killers during the 70’s in America</dc:title>
  <dc:creator>Joseph Traeger</dc:creator>
  <cp:lastModifiedBy>Joseph Traeger</cp:lastModifiedBy>
  <cp:revision>2</cp:revision>
  <dcterms:modified xsi:type="dcterms:W3CDTF">2017-08-09T21:20:22Z</dcterms:modified>
</cp:coreProperties>
</file>