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FA1D-3298-4592-956C-A5763017E1F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6C4E8-EB58-4D38-958B-8C8927A4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5EE274-37C0-4EA5-B35E-ABCD0676F5F2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265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BAC9D8-645A-41A3-BBDD-1D3B88A2F0F2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695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CE5BC9-9B28-44F7-870D-F225876AC3FC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70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 and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5556"/>
          </a:xfrm>
        </p:spPr>
        <p:txBody>
          <a:bodyPr/>
          <a:lstStyle/>
          <a:p>
            <a:r>
              <a:rPr lang="en-US" dirty="0" smtClean="0"/>
              <a:t>Demand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964"/>
            <a:ext cx="10363826" cy="40732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responsiveness of demand to changes in price for a particular good</a:t>
            </a:r>
          </a:p>
          <a:p>
            <a:r>
              <a:rPr lang="en-US" sz="2400" dirty="0" smtClean="0"/>
              <a:t>Is it elastic, inelastic, or unit elastic?</a:t>
            </a:r>
          </a:p>
          <a:p>
            <a:pPr lvl="1"/>
            <a:r>
              <a:rPr lang="en-US" sz="2200" dirty="0" smtClean="0"/>
              <a:t>Elastic:  Small change in price = big change in demand</a:t>
            </a:r>
          </a:p>
          <a:p>
            <a:pPr lvl="2"/>
            <a:r>
              <a:rPr lang="en-US" sz="2000" dirty="0" smtClean="0"/>
              <a:t>Snack food, fast food, head phones, some clothing…</a:t>
            </a:r>
          </a:p>
          <a:p>
            <a:pPr lvl="1"/>
            <a:r>
              <a:rPr lang="en-US" sz="2200" dirty="0" smtClean="0"/>
              <a:t>Inelastic:  Big change in price, little to no change in demand</a:t>
            </a:r>
          </a:p>
          <a:p>
            <a:pPr lvl="2"/>
            <a:r>
              <a:rPr lang="en-US" sz="2000" dirty="0" smtClean="0"/>
              <a:t>Gas, sporting events, surgery, etc…</a:t>
            </a:r>
          </a:p>
          <a:p>
            <a:pPr lvl="1"/>
            <a:r>
              <a:rPr lang="en-US" sz="2200" dirty="0" smtClean="0"/>
              <a:t>Unit elastic:  Price changes 10%, demand also changes 10%</a:t>
            </a:r>
          </a:p>
        </p:txBody>
      </p:sp>
    </p:spTree>
    <p:extLst>
      <p:ext uri="{BB962C8B-B14F-4D97-AF65-F5344CB8AC3E}">
        <p14:creationId xmlns:p14="http://schemas.microsoft.com/office/powerpoint/2010/main" val="195306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a4n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731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Determinants of elasticity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</a:t>
            </a:r>
            <a:r>
              <a:rPr lang="en-US" sz="2800" dirty="0" smtClean="0"/>
              <a:t> of good to consumer</a:t>
            </a:r>
          </a:p>
          <a:p>
            <a:pPr eaLnBrk="1" hangingPunct="1"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Necessity</a:t>
            </a:r>
            <a:r>
              <a:rPr lang="en-US" sz="2800" dirty="0" smtClean="0"/>
              <a:t> or luxury</a:t>
            </a:r>
          </a:p>
          <a:p>
            <a:pPr eaLnBrk="1" hangingPunct="1">
              <a:defRPr/>
            </a:pPr>
            <a:r>
              <a:rPr lang="en-US" sz="2800" dirty="0" smtClean="0"/>
              <a:t>What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substitutes</a:t>
            </a:r>
            <a:r>
              <a:rPr lang="en-US" sz="2800" dirty="0" smtClean="0"/>
              <a:t> are available?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2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50473"/>
            <a:ext cx="10363826" cy="42117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Definition:  The amount of goods and services that suppliers are willing and able to produce at a given price</a:t>
            </a:r>
          </a:p>
          <a:p>
            <a:r>
              <a:rPr lang="en-US" sz="2400" dirty="0" smtClean="0"/>
              <a:t>Law of supply:  that when all else is equal, an increase in the price people are willing to pay for a product, increases the desire of the producer to supply more of that product.</a:t>
            </a:r>
          </a:p>
          <a:p>
            <a:pPr lvl="1"/>
            <a:r>
              <a:rPr lang="en-US" sz="2200" dirty="0" smtClean="0"/>
              <a:t>If price increases, supply will increase as well if possible.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940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4146"/>
            <a:ext cx="10363826" cy="40270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much to produce to get the highest profit possible</a:t>
            </a:r>
          </a:p>
          <a:p>
            <a:pPr lvl="1"/>
            <a:r>
              <a:rPr lang="en-US" sz="2200" dirty="0" smtClean="0"/>
              <a:t>Ideally no surplus and no shortage</a:t>
            </a:r>
          </a:p>
          <a:p>
            <a:r>
              <a:rPr lang="en-US" sz="2400" dirty="0" smtClean="0"/>
              <a:t>How many laborers are needed to be as efficient as possible?</a:t>
            </a:r>
          </a:p>
          <a:p>
            <a:pPr lvl="1"/>
            <a:r>
              <a:rPr lang="en-US" sz="2200" dirty="0"/>
              <a:t>Law of diminishing returns….</a:t>
            </a:r>
          </a:p>
          <a:p>
            <a:pPr lvl="1"/>
            <a:r>
              <a:rPr lang="en-US" sz="2200" dirty="0"/>
              <a:t>Marginal costs v. marginal </a:t>
            </a:r>
            <a:r>
              <a:rPr lang="en-US" sz="2200" dirty="0" smtClean="0"/>
              <a:t>benefit</a:t>
            </a:r>
          </a:p>
          <a:p>
            <a:r>
              <a:rPr lang="en-US" sz="2400" dirty="0" smtClean="0"/>
              <a:t>How much does it cost to make?</a:t>
            </a:r>
          </a:p>
          <a:p>
            <a:pPr lvl="1"/>
            <a:r>
              <a:rPr lang="en-US" sz="2200" dirty="0" smtClean="0"/>
              <a:t>Fixed v. variable costs</a:t>
            </a:r>
          </a:p>
          <a:p>
            <a:pPr lvl="1"/>
            <a:r>
              <a:rPr lang="en-US" sz="2200" dirty="0" smtClean="0"/>
              <a:t>Total costs</a:t>
            </a:r>
          </a:p>
        </p:txBody>
      </p:sp>
    </p:spTree>
    <p:extLst>
      <p:ext uri="{BB962C8B-B14F-4D97-AF65-F5344CB8AC3E}">
        <p14:creationId xmlns:p14="http://schemas.microsoft.com/office/powerpoint/2010/main" val="2507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asic_supply_dem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800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1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upplydemandpr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382000" y="4267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Surplus here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6248400" y="4648200"/>
            <a:ext cx="1981200" cy="152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305800" y="5943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Shortage here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6172200" y="6096000"/>
            <a:ext cx="228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image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7848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7696200" y="18288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Shift in demand cause EQ price to change.</a:t>
            </a:r>
          </a:p>
        </p:txBody>
      </p:sp>
    </p:spTree>
    <p:extLst>
      <p:ext uri="{BB962C8B-B14F-4D97-AF65-F5344CB8AC3E}">
        <p14:creationId xmlns:p14="http://schemas.microsoft.com/office/powerpoint/2010/main" val="1507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4408"/>
            <a:ext cx="10364451" cy="951665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71418"/>
            <a:ext cx="10363826" cy="57865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do supply and demand graphs differ?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If the price of a substitute good drops, what happens to the demand of its competitor?  Ex.. Honda v. </a:t>
            </a:r>
            <a:r>
              <a:rPr lang="en-US" sz="2400" dirty="0" err="1" smtClean="0"/>
              <a:t>toyota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happens to the market demand curve if a large number of people leave an area?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is created when you are producing at a price above the equilibrium price?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type of elasticity should brand names have?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If you cannot wait to purchase a good or service, what type of elasticity do you have?  Ex…Gas in the desert…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Why is it hard to gauge the correct # of laborers to hire?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1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Know what the laws of supply and demand are and how they work in the real world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Analyze the effect outside forces have on supply and demand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Diagnose the elasticity of goods and services and how to predict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Examine how the equilibrium price is found, and how it is used to predict shortages and surpluses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44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93456"/>
            <a:ext cx="10363826" cy="3897744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Why do you think some goods are more expensive than others?</a:t>
            </a:r>
          </a:p>
          <a:p>
            <a:r>
              <a:rPr lang="en-US" altLang="en-US" sz="2400" dirty="0"/>
              <a:t>What causes people to want one good more than another, even if they are nearly identical?</a:t>
            </a:r>
          </a:p>
          <a:p>
            <a:r>
              <a:rPr lang="en-US" altLang="en-US" sz="2400" dirty="0"/>
              <a:t>Why do people’s tastes change?</a:t>
            </a:r>
          </a:p>
          <a:p>
            <a:r>
              <a:rPr lang="en-US" altLang="en-US" sz="2400" dirty="0"/>
              <a:t>What can cause prices to change for the same good?</a:t>
            </a:r>
          </a:p>
        </p:txBody>
      </p:sp>
    </p:spTree>
    <p:extLst>
      <p:ext uri="{BB962C8B-B14F-4D97-AF65-F5344CB8AC3E}">
        <p14:creationId xmlns:p14="http://schemas.microsoft.com/office/powerpoint/2010/main" val="338395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demand?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Definition:  The desire, willingness, and ability to purchase a product at a given price.</a:t>
            </a:r>
          </a:p>
          <a:p>
            <a:r>
              <a:rPr lang="en-US" sz="2400" dirty="0" smtClean="0"/>
              <a:t>Law of demand:  when the price of a good increases, the demand for the same good tends to decrease and vice versa.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17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485" y="204913"/>
            <a:ext cx="10364451" cy="1596177"/>
          </a:xfrm>
        </p:spPr>
        <p:txBody>
          <a:bodyPr/>
          <a:lstStyle/>
          <a:p>
            <a:r>
              <a:rPr lang="en-US" dirty="0" smtClean="0"/>
              <a:t>Demand Schedule</a:t>
            </a:r>
            <a:endParaRPr lang="en-US" dirty="0"/>
          </a:p>
        </p:txBody>
      </p:sp>
      <p:pic>
        <p:nvPicPr>
          <p:cNvPr id="4" name="Picture 4" descr="MkDm3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85" y="1801090"/>
            <a:ext cx="4711170" cy="472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87127" y="2937163"/>
            <a:ext cx="4544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amount of goods demanded at different price levels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602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197" name="Picture 5" descr="04fig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63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dem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0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forces that effect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291"/>
            <a:ext cx="10363826" cy="4424217"/>
          </a:xfrm>
        </p:spPr>
        <p:txBody>
          <a:bodyPr>
            <a:normAutofit/>
          </a:bodyPr>
          <a:lstStyle/>
          <a:p>
            <a:r>
              <a:rPr lang="en-US" altLang="en-US" sz="2800" b="1" dirty="0"/>
              <a:t>Substitution Effect:</a:t>
            </a:r>
          </a:p>
          <a:p>
            <a:pPr lvl="1"/>
            <a:r>
              <a:rPr lang="en-US" altLang="en-US" sz="2800" dirty="0"/>
              <a:t>If the price of an item rises and there are substitutes for that item, the demand will go down.</a:t>
            </a:r>
          </a:p>
          <a:p>
            <a:r>
              <a:rPr lang="en-US" altLang="en-US" sz="2800" b="1" dirty="0"/>
              <a:t>Income Effect:</a:t>
            </a:r>
          </a:p>
          <a:p>
            <a:pPr lvl="1"/>
            <a:r>
              <a:rPr lang="en-US" altLang="en-US" sz="2800" dirty="0"/>
              <a:t>As prices go up, you feel like you have less money, therefore you are able to buy less, or not buy it at all.</a:t>
            </a:r>
          </a:p>
          <a:p>
            <a:pPr lvl="1"/>
            <a:r>
              <a:rPr lang="en-US" altLang="en-US" sz="2800" dirty="0"/>
              <a:t>Consumption goes down.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048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shift the demand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99492"/>
            <a:ext cx="10363826" cy="41009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Amount of substitutes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Prices and demand of a complementary item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Change in taste of consumer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Amount of income one has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Outlook on the future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Number of consumers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29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507</TotalTime>
  <Words>623</Words>
  <Application>Microsoft Office PowerPoint</Application>
  <PresentationFormat>Widescreen</PresentationFormat>
  <Paragraphs>69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Wingdings</vt:lpstr>
      <vt:lpstr>Droplet</vt:lpstr>
      <vt:lpstr>Supply and Demand</vt:lpstr>
      <vt:lpstr>Goals</vt:lpstr>
      <vt:lpstr>Questions to think about</vt:lpstr>
      <vt:lpstr>What is demand?</vt:lpstr>
      <vt:lpstr>Demand Schedule</vt:lpstr>
      <vt:lpstr>PowerPoint Presentation</vt:lpstr>
      <vt:lpstr>PowerPoint Presentation</vt:lpstr>
      <vt:lpstr>Outside forces that effect demand</vt:lpstr>
      <vt:lpstr>Factors that shift the demand curve</vt:lpstr>
      <vt:lpstr>Demand Elasticity</vt:lpstr>
      <vt:lpstr>PowerPoint Presentation</vt:lpstr>
      <vt:lpstr>Determinants of elasticity</vt:lpstr>
      <vt:lpstr>Supply</vt:lpstr>
      <vt:lpstr>Questions on supply</vt:lpstr>
      <vt:lpstr>PowerPoint Presentation</vt:lpstr>
      <vt:lpstr>PowerPoint Presentation</vt:lpstr>
      <vt:lpstr>PowerPoint Presentation</vt:lpstr>
      <vt:lpstr>Review</vt:lpstr>
    </vt:vector>
  </TitlesOfParts>
  <Company>LUSD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Joseph Traeger</dc:creator>
  <cp:lastModifiedBy>Joseph Traeger</cp:lastModifiedBy>
  <cp:revision>11</cp:revision>
  <dcterms:created xsi:type="dcterms:W3CDTF">2017-09-19T14:11:45Z</dcterms:created>
  <dcterms:modified xsi:type="dcterms:W3CDTF">2017-09-19T22:39:26Z</dcterms:modified>
</cp:coreProperties>
</file>