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75" r:id="rId3"/>
    <p:sldId id="257" r:id="rId4"/>
    <p:sldId id="258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69" r:id="rId21"/>
    <p:sldId id="277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A33A27-3562-4EC3-9E0C-96887CE82596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AAB951-20A2-4997-B730-F19B4F79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E1658-DB5C-4537-AB81-83B1E15BE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241609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www.niehs.nih.gov/kids/sharon/images/factory.gif&amp;imgrefurl=http://www.niehs.nih.gov/kids/sharon/sharon.htm&amp;h=238&amp;w=264&amp;prev=/images?q=factory&amp;svnum=10&amp;hl=en&amp;lr=&amp;ie=UTF-8&amp;oe=UTF-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stanford.edu/dept/hds/dining/resdinng/flomo/images/pizza.jpg&amp;imgrefurl=http://www.stanford.edu/dept/hds/dining/resdinng/flomo/flomotour.htm&amp;h=293&amp;w=405&amp;prev=/images?q=Pizza&amp;svnum=10&amp;hl=en&amp;lr=&amp;ie=UTF-8&amp;oe=UTF-8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hyperlink" Target="http://www.iwm.org.uk/shopping/images/teacher.gif" TargetMode="Externa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ellness.com/img/misc/photo-consumer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Scarcity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 MT 1 LT1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rs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915400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00400" y="5715000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Need or Want?</a:t>
            </a:r>
          </a:p>
        </p:txBody>
      </p:sp>
    </p:spTree>
    <p:extLst>
      <p:ext uri="{BB962C8B-B14F-4D97-AF65-F5344CB8AC3E}">
        <p14:creationId xmlns:p14="http://schemas.microsoft.com/office/powerpoint/2010/main" val="100047923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ast_food_burger_f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4592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PQuestion"/>
          <p:cNvSpPr>
            <a:spLocks noGrp="1"/>
          </p:cNvSpPr>
          <p:nvPr>
            <p:ph type="title"/>
          </p:nvPr>
        </p:nvSpPr>
        <p:spPr>
          <a:xfrm>
            <a:off x="2057400" y="8382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Human wants are:</a:t>
            </a:r>
            <a:br>
              <a:rPr lang="en-US" smtClean="0"/>
            </a:br>
            <a:endParaRPr lang="en-US" smtClean="0"/>
          </a:p>
        </p:txBody>
      </p:sp>
      <p:sp>
        <p:nvSpPr>
          <p:cNvPr id="205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2286000"/>
            <a:ext cx="411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a) </a:t>
            </a:r>
            <a:r>
              <a:rPr lang="en-US" altLang="en-US" dirty="0" smtClean="0"/>
              <a:t>Always fixed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b) </a:t>
            </a:r>
            <a:r>
              <a:rPr lang="en-US" altLang="en-US" dirty="0" smtClean="0"/>
              <a:t>Limited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c) </a:t>
            </a:r>
            <a:r>
              <a:rPr lang="en-US" altLang="en-US" dirty="0" smtClean="0"/>
              <a:t>Unlimited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d) </a:t>
            </a:r>
            <a:r>
              <a:rPr lang="en-US" altLang="en-US" dirty="0" smtClean="0"/>
              <a:t>Likely to decrease over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43596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935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u="sng" dirty="0"/>
              <a:t>Producers </a:t>
            </a:r>
            <a:r>
              <a:rPr lang="en-US" sz="4400" dirty="0"/>
              <a:t>– The people who make the things that satisfy consumers’ needs and wants.</a:t>
            </a:r>
            <a:r>
              <a:rPr lang="en-US" sz="4400" u="sng" dirty="0"/>
              <a:t/>
            </a:r>
            <a:br>
              <a:rPr lang="en-US" sz="4400" u="sng" dirty="0"/>
            </a:br>
            <a:endParaRPr 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90800" y="2133600"/>
            <a:ext cx="716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What is the main incentive of the producer?</a:t>
            </a:r>
          </a:p>
          <a:p>
            <a:pPr lvl="1" eaLnBrk="1" hangingPunct="1"/>
            <a:r>
              <a:rPr lang="en-US" altLang="en-US" dirty="0"/>
              <a:t>Provide consumers with what they value the most while covering their costs of production and </a:t>
            </a:r>
            <a:r>
              <a:rPr lang="en-US" altLang="en-US" u="sng" dirty="0"/>
              <a:t>making a profit.</a:t>
            </a:r>
          </a:p>
        </p:txBody>
      </p:sp>
      <p:pic>
        <p:nvPicPr>
          <p:cNvPr id="18436" name="Picture 8" descr="facto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15" y="3703638"/>
            <a:ext cx="611848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What are goods and services?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0" y="2438400"/>
            <a:ext cx="3810000" cy="2743200"/>
          </a:xfrm>
        </p:spPr>
        <p:txBody>
          <a:bodyPr>
            <a:normAutofit fontScale="85000" lnSpcReduction="10000"/>
          </a:bodyPr>
          <a:lstStyle/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/>
              <a:t>Physical objects that can be purchased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/>
              <a:t>Pizza, bicycle, shoes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96000" y="2438400"/>
            <a:ext cx="3810000" cy="2743200"/>
          </a:xfrm>
        </p:spPr>
        <p:txBody>
          <a:bodyPr>
            <a:normAutofit fontScale="85000"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/>
              <a:t>Actions or activities that are performed for a fee.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/>
              <a:t>Lawyers, teachers, plumbers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2743200" y="1062976"/>
            <a:ext cx="1828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GOODS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6468255" y="1062975"/>
            <a:ext cx="25717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SERVICES</a:t>
            </a:r>
          </a:p>
        </p:txBody>
      </p:sp>
      <p:pic>
        <p:nvPicPr>
          <p:cNvPr id="19463" name="Picture 8" descr="pizz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teach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5105400"/>
            <a:ext cx="2778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2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/>
              <a:t>3 Basic Economic Questions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8145" y="1921164"/>
            <a:ext cx="9767455" cy="478443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600" dirty="0"/>
              <a:t>What to produce?</a:t>
            </a:r>
          </a:p>
          <a:p>
            <a:pPr eaLnBrk="1" hangingPunct="1"/>
            <a:r>
              <a:rPr lang="en-US" altLang="en-US" sz="3600" dirty="0"/>
              <a:t>Who to produce it for?</a:t>
            </a:r>
          </a:p>
          <a:p>
            <a:pPr eaLnBrk="1" hangingPunct="1"/>
            <a:r>
              <a:rPr lang="en-US" altLang="en-US" sz="3600" dirty="0"/>
              <a:t>How to produce it?</a:t>
            </a:r>
          </a:p>
        </p:txBody>
      </p:sp>
      <p:pic>
        <p:nvPicPr>
          <p:cNvPr id="27652" name="Picture 4" descr="bd0518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581401"/>
            <a:ext cx="44688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5883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Four Economic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Resources (Factors of Production)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57400" y="2286000"/>
            <a:ext cx="7772400" cy="4191000"/>
          </a:xfrm>
          <a:prstGeom prst="rect">
            <a:avLst/>
          </a:prstGeom>
        </p:spPr>
        <p:txBody>
          <a:bodyPr/>
          <a:lstStyle/>
          <a:p>
            <a:r>
              <a:rPr lang="en-US" sz="4000" b="1">
                <a:latin typeface="Courier New" pitchFamily="49" charset="0"/>
                <a:cs typeface="Courier New" pitchFamily="49" charset="0"/>
              </a:rPr>
              <a:t>Land</a:t>
            </a:r>
          </a:p>
          <a:p>
            <a:r>
              <a:rPr lang="en-US" sz="4000" b="1">
                <a:latin typeface="Courier New" pitchFamily="49" charset="0"/>
                <a:cs typeface="Courier New" pitchFamily="49" charset="0"/>
              </a:rPr>
              <a:t>Labor</a:t>
            </a:r>
          </a:p>
          <a:p>
            <a:r>
              <a:rPr lang="en-US" sz="4000" b="1">
                <a:latin typeface="Courier New" pitchFamily="49" charset="0"/>
                <a:cs typeface="Courier New" pitchFamily="49" charset="0"/>
              </a:rPr>
              <a:t>Capital</a:t>
            </a:r>
          </a:p>
          <a:p>
            <a:r>
              <a:rPr lang="en-US" sz="4000" b="1">
                <a:latin typeface="Courier New" pitchFamily="49" charset="0"/>
                <a:cs typeface="Courier New" pitchFamily="49" charset="0"/>
              </a:rPr>
              <a:t>Entrepreneurial ability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134600" y="6461125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2-5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24000" y="65532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ym typeface="Symbol" pitchFamily="18" charset="2"/>
              </a:rPr>
              <a:t>Copyright 2002 by The McGraw-Hill Companies,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66318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396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3886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4" y="0"/>
            <a:ext cx="450373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3686176"/>
            <a:ext cx="57150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47689"/>
            <a:ext cx="36671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9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472" y="625763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Intro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93455"/>
            <a:ext cx="8229600" cy="54402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 smtClean="0"/>
              <a:t>What is economics?</a:t>
            </a:r>
          </a:p>
          <a:p>
            <a:pPr>
              <a:defRPr/>
            </a:pPr>
            <a:r>
              <a:rPr lang="en-US" altLang="en-US" sz="3600" dirty="0" smtClean="0"/>
              <a:t>Why study it?</a:t>
            </a:r>
          </a:p>
          <a:p>
            <a:pPr marL="342900" lvl="1" indent="-342900">
              <a:buClr>
                <a:schemeClr val="tx2"/>
              </a:buClr>
              <a:buFontTx/>
              <a:buChar char="•"/>
              <a:defRPr/>
            </a:pPr>
            <a:r>
              <a:rPr lang="en-US" altLang="en-US" sz="3600" dirty="0" smtClean="0"/>
              <a:t>Do you get everything you ever want? </a:t>
            </a:r>
          </a:p>
          <a:p>
            <a:pPr marL="742950" lvl="2" indent="-342900">
              <a:defRPr/>
            </a:pPr>
            <a:r>
              <a:rPr lang="en-US" altLang="en-US" sz="3600" dirty="0" smtClean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347271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21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314036"/>
            <a:ext cx="9603275" cy="57634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main problem that economics studies?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difference between a need and a want?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main goal of producers?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Every decision we make comes with an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Natural resources are… but people’s wants are…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Scarcity always requires people to do what?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Why can you not go to the store and buy everything you want?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10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>
                <a:latin typeface="Courier New" pitchFamily="49" charset="0"/>
              </a:rPr>
              <a:t>Key Questions: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2075" tIns="46038" rIns="92075" bIns="46038" rtlCol="0" anchor="t">
            <a:normAutofit fontScale="77500" lnSpcReduction="20000"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What are the country’s natural resources?</a:t>
            </a:r>
          </a:p>
          <a:p>
            <a:pPr marL="0" indent="0">
              <a:buNone/>
              <a:defRPr/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What are the primary goods produced in the country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  Why?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How does the country compensate for their scarcity of resources with trade-offs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</a:p>
          <a:p>
            <a:pPr>
              <a:defRPr/>
            </a:pPr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What role do needs and wants play in the economic decision making process?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endParaRPr lang="en-US" dirty="0">
              <a:latin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5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4422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is Economics?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93456"/>
            <a:ext cx="9603275" cy="423949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main problem we study in economics, is scarcity.  Econ does not exist without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scarcity</a:t>
            </a:r>
          </a:p>
          <a:p>
            <a:r>
              <a:rPr lang="en-US" sz="3200" dirty="0"/>
              <a:t>Definition:</a:t>
            </a:r>
          </a:p>
          <a:p>
            <a:pPr lvl="1"/>
            <a:r>
              <a:rPr lang="en-US" sz="3000" dirty="0"/>
              <a:t>The study of the way people make decisions on the use of their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scarce (limited) </a:t>
            </a:r>
            <a:r>
              <a:rPr lang="en-US" sz="3000" dirty="0"/>
              <a:t>resources to satisfy our unlimited </a:t>
            </a:r>
            <a:r>
              <a:rPr lang="en-US" sz="3000" b="1" dirty="0"/>
              <a:t>wants and needs</a:t>
            </a:r>
          </a:p>
          <a:p>
            <a:r>
              <a:rPr lang="en-US" sz="3200" dirty="0" smtClean="0"/>
              <a:t>In essences:  Wants v. Needs</a:t>
            </a:r>
          </a:p>
        </p:txBody>
      </p:sp>
    </p:spTree>
    <p:extLst>
      <p:ext uri="{BB962C8B-B14F-4D97-AF65-F5344CB8AC3E}">
        <p14:creationId xmlns:p14="http://schemas.microsoft.com/office/powerpoint/2010/main" val="30729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SCarcity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773382"/>
            <a:ext cx="9603275" cy="441498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Natural resources are limited</a:t>
            </a:r>
            <a:r>
              <a:rPr lang="en-US" sz="3200" dirty="0" smtClean="0"/>
              <a:t>, people’s </a:t>
            </a:r>
            <a:r>
              <a:rPr lang="en-US" sz="3200" b="1" dirty="0" smtClean="0"/>
              <a:t>wants and needs are unlimited</a:t>
            </a:r>
            <a:r>
              <a:rPr lang="en-US" sz="3200" dirty="0" smtClean="0"/>
              <a:t>, therefore….</a:t>
            </a:r>
          </a:p>
          <a:p>
            <a:r>
              <a:rPr lang="en-US" sz="3200" u="sng" dirty="0" smtClean="0"/>
              <a:t>Decisions must be made </a:t>
            </a:r>
            <a:r>
              <a:rPr lang="en-US" sz="3200" dirty="0" smtClean="0"/>
              <a:t>on how to use the limited resources</a:t>
            </a:r>
          </a:p>
          <a:p>
            <a:r>
              <a:rPr lang="en-US" sz="3200" dirty="0" smtClean="0"/>
              <a:t>If you use your resources to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satisfy one want, you cannot use the same one to satisfy another</a:t>
            </a:r>
          </a:p>
          <a:p>
            <a:r>
              <a:rPr lang="en-US" sz="3200" dirty="0" smtClean="0"/>
              <a:t>What is your most valuable resource?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65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08955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Because of scarcity, strange occurrences happen…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950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Such as:  There is No Such Thing As A Free Lunch!</a:t>
            </a:r>
          </a:p>
          <a:p>
            <a:pPr lvl="1"/>
            <a:r>
              <a:rPr lang="en-US" sz="2800" dirty="0" smtClean="0"/>
              <a:t>Due to limited resources, anything you get “for free” is only free in a sense.  You still spent your valuable resources on a “free” want or need.</a:t>
            </a:r>
          </a:p>
          <a:p>
            <a:pPr lvl="1"/>
            <a:r>
              <a:rPr lang="en-US" sz="2800" dirty="0" smtClean="0"/>
              <a:t>Why is the “free lunch” here at school not really free </a:t>
            </a:r>
            <a:r>
              <a:rPr lang="en-US" sz="2800" smtClean="0"/>
              <a:t>to you?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510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Scarcity Causes choices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1721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Choices = sacrifice. </a:t>
            </a:r>
          </a:p>
          <a:p>
            <a:pPr lvl="1"/>
            <a:r>
              <a:rPr lang="en-US" sz="3000" dirty="0" smtClean="0"/>
              <a:t>You </a:t>
            </a:r>
            <a:r>
              <a:rPr lang="en-US" sz="3000" dirty="0"/>
              <a:t>must give something up every time you make a </a:t>
            </a:r>
            <a:r>
              <a:rPr lang="en-US" sz="3000" dirty="0" smtClean="0"/>
              <a:t>decision</a:t>
            </a:r>
          </a:p>
          <a:p>
            <a:pPr lvl="1"/>
            <a:r>
              <a:rPr lang="en-US" sz="3000" dirty="0" smtClean="0"/>
              <a:t>What you give up is called an </a:t>
            </a:r>
            <a:r>
              <a:rPr lang="en-US" sz="3000" b="1" u="sng" dirty="0" smtClean="0"/>
              <a:t>opportunity cost </a:t>
            </a:r>
            <a:r>
              <a:rPr lang="en-US" sz="3000" dirty="0" smtClean="0"/>
              <a:t>(LT 2)</a:t>
            </a:r>
            <a:endParaRPr lang="en-US" sz="3200" dirty="0" smtClean="0"/>
          </a:p>
          <a:p>
            <a:r>
              <a:rPr lang="en-US" sz="3200" dirty="0" smtClean="0"/>
              <a:t>The more uses a scarce resource has, the more valuable it should be</a:t>
            </a:r>
          </a:p>
          <a:p>
            <a:r>
              <a:rPr lang="en-US" sz="3200" b="1" i="1" dirty="0" smtClean="0"/>
              <a:t>Paradox of value</a:t>
            </a:r>
            <a:r>
              <a:rPr lang="en-US" sz="3200" dirty="0" smtClean="0"/>
              <a:t>:  </a:t>
            </a:r>
            <a:r>
              <a:rPr lang="en-US" dirty="0" smtClean="0"/>
              <a:t>Observation </a:t>
            </a:r>
            <a:r>
              <a:rPr lang="en-US" dirty="0"/>
              <a:t>that articles or goods critical to life (such as water) are very cheap, whereas others which have no bearing on human existence (such as diamonds) are very expensive.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139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makes these decisions?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4182" y="2209801"/>
            <a:ext cx="58466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b="1" u="sng" dirty="0" smtClean="0"/>
              <a:t>Consumers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– the people who decide to buy things</a:t>
            </a:r>
            <a:endParaRPr lang="en-US" altLang="en-US" sz="3200" b="1" u="sng" dirty="0"/>
          </a:p>
        </p:txBody>
      </p:sp>
      <p:pic>
        <p:nvPicPr>
          <p:cNvPr id="16388" name="Picture 5" descr="photo-consum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403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905000" y="4186238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 u="sng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51373" y="3401408"/>
            <a:ext cx="5652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What is the </a:t>
            </a:r>
            <a:r>
              <a:rPr lang="en-US" altLang="en-US" b="1" u="sng" dirty="0"/>
              <a:t>incentive</a:t>
            </a:r>
            <a:r>
              <a:rPr lang="en-US" altLang="en-US" dirty="0"/>
              <a:t> of the consumer?</a:t>
            </a:r>
          </a:p>
          <a:p>
            <a:pPr lvl="1" eaLnBrk="1" hangingPunct="1"/>
            <a:r>
              <a:rPr lang="en-US" altLang="en-US" dirty="0"/>
              <a:t>Get the most of what they value from their expenditures, BUT they are constrained by their budget.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373" y="5085457"/>
            <a:ext cx="597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essence: what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</a:t>
            </a:r>
            <a:r>
              <a:rPr lang="en-US" sz="2400" dirty="0" smtClean="0"/>
              <a:t> do I get from the use of my resources?  (satisfaction)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What’s the Difference between a Need and a Want?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09800" y="3200400"/>
            <a:ext cx="3810000" cy="2895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Those goods and services that are necessary for survival</a:t>
            </a:r>
          </a:p>
          <a:p>
            <a:pPr eaLnBrk="1" hangingPunct="1"/>
            <a:r>
              <a:rPr lang="en-US" altLang="en-US" dirty="0" smtClean="0"/>
              <a:t>Food, clothing, shelter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3200400"/>
            <a:ext cx="3810000" cy="2895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Those goods and services that people consume beyond what is necessary for survival</a:t>
            </a:r>
          </a:p>
          <a:p>
            <a:pPr eaLnBrk="1" hangingPunct="1"/>
            <a:r>
              <a:rPr lang="en-US" altLang="en-US" dirty="0" smtClean="0"/>
              <a:t>Luxuries…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1733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NEEDS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6553201" y="2286000"/>
            <a:ext cx="1857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6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60_houston_town_homes_apartments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1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Shack%20-%20vertical%208x10%20300%20d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2864"/>
            <a:ext cx="45720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44958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latin typeface="Times New Roman" pitchFamily="18" charset="0"/>
              </a:rPr>
              <a:t>Need or want?</a:t>
            </a:r>
          </a:p>
        </p:txBody>
      </p:sp>
    </p:spTree>
    <p:extLst>
      <p:ext uri="{BB962C8B-B14F-4D97-AF65-F5344CB8AC3E}">
        <p14:creationId xmlns:p14="http://schemas.microsoft.com/office/powerpoint/2010/main" val="404872071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CC25ABE80F148D2A1D1CCF735DF773F"/>
  <p:tag name="SLIDEID" val="8CC25ABE80F148D2A1D1CCF735DF773F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a) Always fixed |smicln|b) Limited |smicln|c) Unlimited |smicln|d) Likely to decrease over time"/>
  <p:tag name="QUESTIONALIAS" val="Human wants are: "/>
  <p:tag name="TOTALRESPONSES" val="20"/>
  <p:tag name="RESPONSECOUNT" val="20"/>
  <p:tag name="SLICED" val="False"/>
  <p:tag name="RESPONSES" val="3;3;3;3;3;3;3;3;3;3;3;2;3;-;1;3;3;3;3;3;3;"/>
  <p:tag name="CHARTSTRINGSTD" val="1 1 18 0"/>
  <p:tag name="CHARTSTRINGREV" val="0 18 1 1"/>
  <p:tag name="CHARTSTRINGSTDPER" val="0.05 0.05 0.9 0"/>
  <p:tag name="CHARTSTRINGREVPER" val="0 0.9 0.05 0.05"/>
  <p:tag name="RESPONSESGATHERED" val="False"/>
  <p:tag name="ANONYMOUSTEMP" val="False"/>
  <p:tag name="VALUES" val="Incorrect|smicln|Incorrect|smicln|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4"/>
  <p:tag name="FONTSIZE" val="28"/>
  <p:tag name="BULLETTYPE" val="ppBulletArabicPeriod"/>
  <p:tag name="ANSWERTEXT" val="a) Always fixed &#10;b) Limited &#10;c) Unlimited &#10;d) Likely to decrease over ti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70</TotalTime>
  <Words>658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Courier New</vt:lpstr>
      <vt:lpstr>Gill Sans MT</vt:lpstr>
      <vt:lpstr>Symbol</vt:lpstr>
      <vt:lpstr>Times New Roman</vt:lpstr>
      <vt:lpstr>Wingdings 2</vt:lpstr>
      <vt:lpstr>Gallery</vt:lpstr>
      <vt:lpstr>Scarcity Notes</vt:lpstr>
      <vt:lpstr>Intro</vt:lpstr>
      <vt:lpstr>What is Economics?</vt:lpstr>
      <vt:lpstr>SCarcity</vt:lpstr>
      <vt:lpstr>Because of scarcity, strange occurrences happen…</vt:lpstr>
      <vt:lpstr>Scarcity Causes choices</vt:lpstr>
      <vt:lpstr>Who makes these decisions?</vt:lpstr>
      <vt:lpstr>What’s the Difference between a Need and a Want?</vt:lpstr>
      <vt:lpstr>PowerPoint Presentation</vt:lpstr>
      <vt:lpstr>PowerPoint Presentation</vt:lpstr>
      <vt:lpstr>PowerPoint Presentation</vt:lpstr>
      <vt:lpstr>Human wants are: </vt:lpstr>
      <vt:lpstr>Producers – The people who make the things that satisfy consumers’ needs and wants. </vt:lpstr>
      <vt:lpstr>What are goods and services?</vt:lpstr>
      <vt:lpstr>3 Basic Economic Questions</vt:lpstr>
      <vt:lpstr>Four Economic Resources (Factors of Production)</vt:lpstr>
      <vt:lpstr>PowerPoint Presentation</vt:lpstr>
      <vt:lpstr>PowerPoint Presentation</vt:lpstr>
      <vt:lpstr>PowerPoint Presentation</vt:lpstr>
      <vt:lpstr>PowerPoint Presentation</vt:lpstr>
      <vt:lpstr>Key Questions:</vt:lpstr>
    </vt:vector>
  </TitlesOfParts>
  <Company>LUSD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Scarcity Notes</dc:title>
  <dc:creator>Joseph Traeger</dc:creator>
  <cp:lastModifiedBy>Joseph Traeger</cp:lastModifiedBy>
  <cp:revision>17</cp:revision>
  <cp:lastPrinted>2019-08-07T15:41:33Z</cp:lastPrinted>
  <dcterms:created xsi:type="dcterms:W3CDTF">2017-08-10T15:23:01Z</dcterms:created>
  <dcterms:modified xsi:type="dcterms:W3CDTF">2020-07-23T15:22:19Z</dcterms:modified>
</cp:coreProperties>
</file>