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7D6EE6-E67F-4DCF-8C12-C838800E78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3DEAD5-2985-4532-8971-BF6028207C8E}" type="datetimeFigureOut">
              <a:rPr lang="en-US" smtClean="0"/>
              <a:t>8/19/2013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423988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010400" y="228600"/>
            <a:ext cx="21336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Pre-Columbian time period.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First Americans came from Asia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Crossed the </a:t>
            </a:r>
            <a:r>
              <a:rPr lang="en-US" sz="2400" b="1" i="1" u="sng">
                <a:solidFill>
                  <a:srgbClr val="0000CC"/>
                </a:solidFill>
              </a:rPr>
              <a:t>Bering Strait</a:t>
            </a:r>
            <a:r>
              <a:rPr lang="en-US" sz="2400" b="1"/>
              <a:t> during the Ice Age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Following a food source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Gradual migration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400" b="1"/>
          </a:p>
        </p:txBody>
      </p:sp>
      <p:pic>
        <p:nvPicPr>
          <p:cNvPr id="6148" name="Picture 4" descr="20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465" r="961" b="1828"/>
          <a:stretch>
            <a:fillRect/>
          </a:stretch>
        </p:blipFill>
        <p:spPr bwMode="auto">
          <a:xfrm>
            <a:off x="76200" y="76200"/>
            <a:ext cx="6934200" cy="678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33775"/>
            <a:ext cx="68421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8518" name="AutoShape 6"/>
          <p:cNvSpPr>
            <a:spLocks noChangeArrowheads="1"/>
          </p:cNvSpPr>
          <p:nvPr/>
        </p:nvSpPr>
        <p:spPr bwMode="auto">
          <a:xfrm rot="-7508920">
            <a:off x="1821656" y="3040857"/>
            <a:ext cx="1731963" cy="311150"/>
          </a:xfrm>
          <a:prstGeom prst="notchedRightArrow">
            <a:avLst>
              <a:gd name="adj1" fmla="val 50000"/>
              <a:gd name="adj2" fmla="val 139158"/>
            </a:avLst>
          </a:prstGeom>
          <a:solidFill>
            <a:srgbClr val="CC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48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Early Human Migrations</a:t>
            </a:r>
          </a:p>
        </p:txBody>
      </p:sp>
      <p:pic>
        <p:nvPicPr>
          <p:cNvPr id="7171" name="Picture 10" descr="MAP-POSSIBLE MIGRATIONS OF FIRST AMERICAN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0263"/>
            <a:ext cx="77724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2286000" y="5394325"/>
            <a:ext cx="4495800" cy="134937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1</a:t>
            </a:r>
            <a:r>
              <a:rPr lang="en-US" sz="2000" b="1" baseline="30000">
                <a:latin typeface="Arial Narrow" pitchFamily="34" charset="0"/>
              </a:rPr>
              <a:t>st</a:t>
            </a:r>
            <a:r>
              <a:rPr lang="en-US" sz="2000" b="1">
                <a:latin typeface="Arial Narrow" pitchFamily="34" charset="0"/>
              </a:rPr>
              <a:t> Migration, 38,000-1800 BCE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2</a:t>
            </a:r>
            <a:r>
              <a:rPr lang="en-US" sz="2000" b="1" baseline="30000">
                <a:latin typeface="Arial Narrow" pitchFamily="34" charset="0"/>
              </a:rPr>
              <a:t>nd</a:t>
            </a:r>
            <a:r>
              <a:rPr lang="en-US" sz="2000" b="1">
                <a:latin typeface="Arial Narrow" pitchFamily="34" charset="0"/>
              </a:rPr>
              <a:t> Migration, c. 10,000-4,000 BCE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3</a:t>
            </a:r>
            <a:r>
              <a:rPr lang="en-US" sz="2000" b="1" baseline="30000">
                <a:latin typeface="Arial Narrow" pitchFamily="34" charset="0"/>
              </a:rPr>
              <a:t>rd</a:t>
            </a:r>
            <a:r>
              <a:rPr lang="en-US" sz="2000" b="1">
                <a:latin typeface="Arial Narrow" pitchFamily="34" charset="0"/>
              </a:rPr>
              <a:t> Migration, c. 8,000-3,000 BCE</a:t>
            </a:r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2514600" y="5638800"/>
            <a:ext cx="609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7"/>
          <p:cNvSpPr>
            <a:spLocks noChangeShapeType="1"/>
          </p:cNvSpPr>
          <p:nvPr/>
        </p:nvSpPr>
        <p:spPr bwMode="auto">
          <a:xfrm>
            <a:off x="2514600" y="6096000"/>
            <a:ext cx="609600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auto">
          <a:xfrm>
            <a:off x="2514600" y="6477000"/>
            <a:ext cx="609600" cy="0"/>
          </a:xfrm>
          <a:prstGeom prst="line">
            <a:avLst/>
          </a:prstGeom>
          <a:noFill/>
          <a:ln w="76200">
            <a:solidFill>
              <a:srgbClr val="FFAC0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6477000"/>
            <a:ext cx="1295400" cy="304800"/>
          </a:xfrm>
        </p:spPr>
        <p:txBody>
          <a:bodyPr/>
          <a:lstStyle/>
          <a:p>
            <a:pPr eaLnBrk="1" hangingPunct="1"/>
            <a:r>
              <a:rPr lang="en-US" sz="1200" smtClean="0"/>
              <a:t>Culture area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-157321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-3619500" y="-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-100806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8" name="Picture 16" descr="20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4850"/>
            <a:ext cx="7315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17"/>
          <p:cNvSpPr>
            <a:spLocks noChangeArrowheads="1" noChangeShapeType="1" noTextEdit="1"/>
          </p:cNvSpPr>
          <p:nvPr/>
        </p:nvSpPr>
        <p:spPr bwMode="auto">
          <a:xfrm>
            <a:off x="381000" y="361950"/>
            <a:ext cx="8229600" cy="704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CULTURE AREAS OF NATIVE AMERICANS</a:t>
            </a:r>
          </a:p>
        </p:txBody>
      </p:sp>
      <p:sp>
        <p:nvSpPr>
          <p:cNvPr id="8200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5532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3598863" y="-14859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19" name="Picture 4" descr="20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8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242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lash of cultures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1676400" y="1600200"/>
            <a:ext cx="7010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rabicPeriod"/>
            </a:pPr>
            <a:r>
              <a:rPr lang="en-US" smtClean="0"/>
              <a:t>Why were there major clashes between ways of life of the natives and the Europeans?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How did the Europeans come to dominate so much of the “New World?”</a:t>
            </a:r>
          </a:p>
          <a:p>
            <a:pPr marL="514350" indent="-514350">
              <a:buFontTx/>
              <a:buAutoNum type="arabicPeriod"/>
            </a:pPr>
            <a:endParaRPr lang="en-US" smtClean="0"/>
          </a:p>
          <a:p>
            <a:pPr marL="514350" indent="-514350"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5745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696200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204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tx1"/>
                  </a:outerShdw>
                </a:effectLst>
                <a:latin typeface="Arial Black"/>
              </a:rPr>
              <a:t>CULTURAL CLASHES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458200" y="762000"/>
            <a:ext cx="685800" cy="457200"/>
          </a:xfrm>
        </p:spPr>
        <p:txBody>
          <a:bodyPr/>
          <a:lstStyle/>
          <a:p>
            <a:pPr eaLnBrk="1" hangingPunct="1"/>
            <a:r>
              <a:rPr lang="en-US" sz="1400" smtClean="0"/>
              <a:t>clash</a:t>
            </a:r>
          </a:p>
        </p:txBody>
      </p:sp>
      <p:pic>
        <p:nvPicPr>
          <p:cNvPr id="10244" name="Picture 14" descr="indian-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9879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15"/>
          <p:cNvSpPr>
            <a:spLocks noChangeArrowheads="1" noChangeShapeType="1" noTextEdit="1"/>
          </p:cNvSpPr>
          <p:nvPr/>
        </p:nvSpPr>
        <p:spPr bwMode="auto">
          <a:xfrm>
            <a:off x="4038600" y="3581400"/>
            <a:ext cx="657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chemeClr val="tx1"/>
                  </a:outerShdw>
                </a:effectLst>
                <a:latin typeface="Arial Black"/>
              </a:rPr>
              <a:t>VS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WHITE EUROPEANS</a:t>
            </a:r>
            <a:r>
              <a:rPr lang="en-US" b="1" u="sng" dirty="0">
                <a:latin typeface="Arial Black" pitchFamily="34" charset="0"/>
                <a:cs typeface="Times New Roman" pitchFamily="18" charset="0"/>
              </a:rPr>
              <a:t> </a:t>
            </a:r>
            <a:endParaRPr lang="en-US" b="1" dirty="0">
              <a:latin typeface="Arial Black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Used the land for economic needs</a:t>
            </a:r>
            <a:endParaRPr lang="en-US" sz="24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Clearing the land, destroying hunting areas and fencing it off into private property</a:t>
            </a:r>
            <a:endParaRPr lang="en-US" sz="24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Divided the land and selling it for monetary value.</a:t>
            </a:r>
            <a:endParaRPr lang="en-US" sz="24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cs typeface="Times New Roman" pitchFamily="18" charset="0"/>
              </a:rPr>
              <a:t>  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Times New Roman" pitchFamily="18" charset="0"/>
              </a:rPr>
              <a:t>NATIVE AMERICANS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Relationship with environment as part of their religion</a:t>
            </a:r>
            <a:endParaRPr lang="en-US" sz="24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Need to hunt for survival</a:t>
            </a:r>
            <a:endParaRPr lang="en-US" sz="24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Ownership meant access to the things the land produced, not ownership of the land itself.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8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25876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19800"/>
            <a:ext cx="12954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200" smtClean="0"/>
              <a:t>European movement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669925" y="-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9" name="Picture 5" descr="19851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olumboc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838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olumboc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13075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olumboc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80075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olumboc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381000" y="361950"/>
            <a:ext cx="8229600" cy="704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EUROPEAN MOVEMENT ONTO INDIAN LAND</a:t>
            </a:r>
          </a:p>
        </p:txBody>
      </p:sp>
      <p:sp>
        <p:nvSpPr>
          <p:cNvPr id="11275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86800" y="64770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477</TotalTime>
  <Words>129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PowerPoint Presentation</vt:lpstr>
      <vt:lpstr>PowerPoint Presentation</vt:lpstr>
      <vt:lpstr>Culture area</vt:lpstr>
      <vt:lpstr>PowerPoint Presentation</vt:lpstr>
      <vt:lpstr>Clash of cultures</vt:lpstr>
      <vt:lpstr>clash</vt:lpstr>
      <vt:lpstr>European movement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Traeger</dc:creator>
  <cp:lastModifiedBy>Joseph Traeger</cp:lastModifiedBy>
  <cp:revision>4</cp:revision>
  <dcterms:created xsi:type="dcterms:W3CDTF">2012-08-10T18:35:50Z</dcterms:created>
  <dcterms:modified xsi:type="dcterms:W3CDTF">2013-08-19T22:07:30Z</dcterms:modified>
</cp:coreProperties>
</file>