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Open Sans" panose="020B0604020202020204" charset="0"/>
      <p:regular r:id="rId22"/>
      <p:bold r:id="rId23"/>
      <p:italic r:id="rId24"/>
      <p:boldItalic r:id="rId25"/>
    </p:embeddedFont>
    <p:embeddedFont>
      <p:font typeface="Roboto Slab" panose="020B0604020202020204" charset="0"/>
      <p:regular r:id="rId26"/>
      <p:bold r:id="rId27"/>
    </p:embeddedFont>
    <p:embeddedFont>
      <p:font typeface="Roboto"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1934c4182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1934c418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1913e07bf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1913e07bf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1913e07bf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1913e07bf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1934c4182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1934c418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1913e07bf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1913e07bf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1934c4182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1934c4182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1913e07bf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1913e07bf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1934c4182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1934c4182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1913e07bf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1913e07bf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1913e07bf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1913e07bf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1913e07bf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1913e07bf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1913e07b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1913e07b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1913e07b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1913e07b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1913e07b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1913e07b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1913e07b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1913e07b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192f186e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192f186e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1913e07b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1913e07b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1913e07bf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1913e07b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nytimes.com/2010/08/08/magazine/08FOB-wwln-t.html?_r=0"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Great Depression</a:t>
            </a:r>
            <a:endParaRPr/>
          </a:p>
          <a:p>
            <a:pPr marL="0" lvl="0" indent="0" algn="ctr" rtl="0">
              <a:spcBef>
                <a:spcPts val="0"/>
              </a:spcBef>
              <a:spcAft>
                <a:spcPts val="0"/>
              </a:spcAft>
              <a:buNone/>
            </a:pPr>
            <a:r>
              <a:rPr lang="en"/>
              <a:t> Great Recession</a:t>
            </a:r>
            <a:endParaRPr/>
          </a:p>
        </p:txBody>
      </p:sp>
      <p:sp>
        <p:nvSpPr>
          <p:cNvPr id="64" name="Google Shape;64;p13"/>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Daily Life: How do they compare?</a:t>
            </a:r>
            <a:endParaRPr/>
          </a:p>
        </p:txBody>
      </p:sp>
      <p:sp>
        <p:nvSpPr>
          <p:cNvPr id="126" name="Google Shape;126;p22"/>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u="sng"/>
              <a:t>Similarities:</a:t>
            </a:r>
            <a:endParaRPr sz="1800" u="sng"/>
          </a:p>
          <a:p>
            <a:pPr marL="457200" lvl="0" indent="-342900" algn="l" rtl="0">
              <a:spcBef>
                <a:spcPts val="1600"/>
              </a:spcBef>
              <a:spcAft>
                <a:spcPts val="0"/>
              </a:spcAft>
              <a:buSzPts val="1800"/>
              <a:buChar char="●"/>
            </a:pPr>
            <a:r>
              <a:rPr lang="en" sz="1800"/>
              <a:t>Majority of the people affected </a:t>
            </a:r>
            <a:endParaRPr sz="1800"/>
          </a:p>
          <a:p>
            <a:pPr marL="457200" lvl="0" indent="-342900" algn="l" rtl="0">
              <a:spcBef>
                <a:spcPts val="0"/>
              </a:spcBef>
              <a:spcAft>
                <a:spcPts val="0"/>
              </a:spcAft>
              <a:buSzPts val="1800"/>
              <a:buChar char="●"/>
            </a:pPr>
            <a:r>
              <a:rPr lang="en" sz="1800"/>
              <a:t>Divorces decline </a:t>
            </a:r>
            <a:endParaRPr sz="1800"/>
          </a:p>
          <a:p>
            <a:pPr marL="457200" lvl="0" indent="-342900" algn="l" rtl="0">
              <a:spcBef>
                <a:spcPts val="0"/>
              </a:spcBef>
              <a:spcAft>
                <a:spcPts val="0"/>
              </a:spcAft>
              <a:buSzPts val="1800"/>
              <a:buChar char="●"/>
            </a:pPr>
            <a:r>
              <a:rPr lang="en" sz="1800"/>
              <a:t>Size of families decrease </a:t>
            </a:r>
            <a:endParaRPr sz="1800"/>
          </a:p>
          <a:p>
            <a:pPr marL="457200" lvl="0" indent="-342900" algn="l" rtl="0">
              <a:spcBef>
                <a:spcPts val="0"/>
              </a:spcBef>
              <a:spcAft>
                <a:spcPts val="0"/>
              </a:spcAft>
              <a:buSzPts val="1800"/>
              <a:buChar char="●"/>
            </a:pPr>
            <a:r>
              <a:rPr lang="en" sz="1800"/>
              <a:t>Family member pull themselves away from the rest of the family </a:t>
            </a:r>
            <a:endParaRPr sz="1800"/>
          </a:p>
        </p:txBody>
      </p:sp>
      <p:sp>
        <p:nvSpPr>
          <p:cNvPr id="127" name="Google Shape;127;p22"/>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u="sng"/>
              <a:t>Differences:</a:t>
            </a:r>
            <a:endParaRPr sz="1800" u="sng"/>
          </a:p>
          <a:p>
            <a:pPr marL="457200" lvl="0" indent="-342900" algn="l" rtl="0">
              <a:spcBef>
                <a:spcPts val="1600"/>
              </a:spcBef>
              <a:spcAft>
                <a:spcPts val="0"/>
              </a:spcAft>
              <a:buSzPts val="1800"/>
              <a:buChar char="●"/>
            </a:pPr>
            <a:r>
              <a:rPr lang="en" sz="1800"/>
              <a:t>Men had way more pride </a:t>
            </a:r>
            <a:endParaRPr sz="1800"/>
          </a:p>
          <a:p>
            <a:pPr marL="457200" lvl="0" indent="-342900" algn="l" rtl="0">
              <a:spcBef>
                <a:spcPts val="0"/>
              </a:spcBef>
              <a:spcAft>
                <a:spcPts val="0"/>
              </a:spcAft>
              <a:buSzPts val="1800"/>
              <a:buChar char="●"/>
            </a:pPr>
            <a:r>
              <a:rPr lang="en" sz="1800"/>
              <a:t>More homeless</a:t>
            </a:r>
            <a:endParaRPr sz="1800"/>
          </a:p>
          <a:p>
            <a:pPr marL="457200" lvl="0" indent="-342900" algn="l" rtl="0">
              <a:spcBef>
                <a:spcPts val="0"/>
              </a:spcBef>
              <a:spcAft>
                <a:spcPts val="0"/>
              </a:spcAft>
              <a:buSzPts val="1800"/>
              <a:buChar char="●"/>
            </a:pPr>
            <a:r>
              <a:rPr lang="en" sz="1800"/>
              <a:t>Worst living conditions</a:t>
            </a:r>
            <a:endParaRPr sz="1800"/>
          </a:p>
          <a:p>
            <a:pPr marL="457200" lvl="0" indent="-342900" algn="l" rtl="0">
              <a:spcBef>
                <a:spcPts val="0"/>
              </a:spcBef>
              <a:spcAft>
                <a:spcPts val="0"/>
              </a:spcAft>
              <a:buSzPts val="1800"/>
              <a:buChar char="●"/>
            </a:pPr>
            <a:r>
              <a:rPr lang="en" sz="1800"/>
              <a:t>Income decreased more in The Great Depression than in The Great Recession </a:t>
            </a:r>
            <a:endParaRPr sz="1800"/>
          </a:p>
        </p:txBody>
      </p:sp>
      <p:pic>
        <p:nvPicPr>
          <p:cNvPr id="128" name="Google Shape;128;p22"/>
          <p:cNvPicPr preferRelativeResize="0"/>
          <p:nvPr/>
        </p:nvPicPr>
        <p:blipFill>
          <a:blip r:embed="rId3">
            <a:alphaModFix/>
          </a:blip>
          <a:stretch>
            <a:fillRect/>
          </a:stretch>
        </p:blipFill>
        <p:spPr>
          <a:xfrm>
            <a:off x="2314713" y="4000500"/>
            <a:ext cx="3990975" cy="1143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Great Depression: Industries </a:t>
            </a:r>
            <a:endParaRPr/>
          </a:p>
        </p:txBody>
      </p:sp>
      <p:sp>
        <p:nvSpPr>
          <p:cNvPr id="134" name="Google Shape;134;p2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Almost all Industries are  affected </a:t>
            </a:r>
            <a:endParaRPr/>
          </a:p>
          <a:p>
            <a:pPr marL="914400" lvl="1" indent="-317500" algn="l" rtl="0">
              <a:spcBef>
                <a:spcPts val="0"/>
              </a:spcBef>
              <a:spcAft>
                <a:spcPts val="0"/>
              </a:spcAft>
              <a:buSzPts val="1400"/>
              <a:buChar char="○"/>
            </a:pPr>
            <a:r>
              <a:rPr lang="en"/>
              <a:t>Examples:</a:t>
            </a:r>
            <a:endParaRPr/>
          </a:p>
          <a:p>
            <a:pPr marL="914400" lvl="1" indent="-317500" algn="l" rtl="0">
              <a:spcBef>
                <a:spcPts val="0"/>
              </a:spcBef>
              <a:spcAft>
                <a:spcPts val="0"/>
              </a:spcAft>
              <a:buSzPts val="1400"/>
              <a:buChar char="○"/>
            </a:pPr>
            <a:r>
              <a:rPr lang="en"/>
              <a:t>Farming </a:t>
            </a:r>
            <a:endParaRPr/>
          </a:p>
          <a:p>
            <a:pPr marL="914400" lvl="1" indent="-317500" algn="l" rtl="0">
              <a:spcBef>
                <a:spcPts val="0"/>
              </a:spcBef>
              <a:spcAft>
                <a:spcPts val="0"/>
              </a:spcAft>
              <a:buSzPts val="1400"/>
              <a:buChar char="○"/>
            </a:pPr>
            <a:r>
              <a:rPr lang="en"/>
              <a:t>Banks </a:t>
            </a:r>
            <a:endParaRPr/>
          </a:p>
          <a:p>
            <a:pPr marL="914400" lvl="1" indent="-317500" algn="l" rtl="0">
              <a:spcBef>
                <a:spcPts val="0"/>
              </a:spcBef>
              <a:spcAft>
                <a:spcPts val="0"/>
              </a:spcAft>
              <a:buSzPts val="1400"/>
              <a:buChar char="○"/>
            </a:pPr>
            <a:r>
              <a:rPr lang="en"/>
              <a:t>Textiles </a:t>
            </a:r>
            <a:endParaRPr/>
          </a:p>
          <a:p>
            <a:pPr marL="914400" lvl="1" indent="-317500" algn="l" rtl="0">
              <a:spcBef>
                <a:spcPts val="0"/>
              </a:spcBef>
              <a:spcAft>
                <a:spcPts val="0"/>
              </a:spcAft>
              <a:buSzPts val="1400"/>
              <a:buChar char="○"/>
            </a:pPr>
            <a:r>
              <a:rPr lang="en"/>
              <a:t>Coal mining</a:t>
            </a:r>
            <a:endParaRPr/>
          </a:p>
          <a:p>
            <a:pPr marL="914400" lvl="1" indent="-317500" algn="l" rtl="0">
              <a:spcBef>
                <a:spcPts val="0"/>
              </a:spcBef>
              <a:spcAft>
                <a:spcPts val="0"/>
              </a:spcAft>
              <a:buSzPts val="1400"/>
              <a:buChar char="○"/>
            </a:pPr>
            <a:r>
              <a:rPr lang="en"/>
              <a:t>Oil</a:t>
            </a:r>
            <a:endParaRPr/>
          </a:p>
          <a:p>
            <a:pPr marL="457200" lvl="0" indent="-342900" algn="l" rtl="0">
              <a:spcBef>
                <a:spcPts val="0"/>
              </a:spcBef>
              <a:spcAft>
                <a:spcPts val="0"/>
              </a:spcAft>
              <a:buSzPts val="1800"/>
              <a:buChar char="●"/>
            </a:pPr>
            <a:r>
              <a:rPr lang="en"/>
              <a:t>Overproducing </a:t>
            </a:r>
            <a:endParaRPr/>
          </a:p>
          <a:p>
            <a:pPr marL="914400" lvl="1" indent="-317500" algn="l" rtl="0">
              <a:spcBef>
                <a:spcPts val="0"/>
              </a:spcBef>
              <a:spcAft>
                <a:spcPts val="0"/>
              </a:spcAft>
              <a:buSzPts val="1400"/>
              <a:buChar char="○"/>
            </a:pPr>
            <a:r>
              <a:rPr lang="en"/>
              <a:t>Investing in products but americans didn’t have the money to pay for the products </a:t>
            </a:r>
            <a:endParaRPr/>
          </a:p>
          <a:p>
            <a:pPr marL="457200" lvl="0" indent="-342900" algn="l" rtl="0">
              <a:spcBef>
                <a:spcPts val="0"/>
              </a:spcBef>
              <a:spcAft>
                <a:spcPts val="0"/>
              </a:spcAft>
              <a:buSzPts val="1800"/>
              <a:buChar char="●"/>
            </a:pPr>
            <a:r>
              <a:rPr lang="en"/>
              <a:t>Lost money </a:t>
            </a:r>
            <a:endParaRPr/>
          </a:p>
          <a:p>
            <a:pPr marL="457200" lvl="0" indent="-342900" algn="l" rtl="0">
              <a:spcBef>
                <a:spcPts val="0"/>
              </a:spcBef>
              <a:spcAft>
                <a:spcPts val="0"/>
              </a:spcAft>
              <a:buSzPts val="1800"/>
              <a:buChar char="●"/>
            </a:pPr>
            <a:r>
              <a:rPr lang="en"/>
              <a:t>Lower Labor demand</a:t>
            </a:r>
            <a:endParaRPr/>
          </a:p>
          <a:p>
            <a:pPr marL="457200" lvl="0" indent="-342900" algn="l" rtl="0">
              <a:spcBef>
                <a:spcPts val="0"/>
              </a:spcBef>
              <a:spcAft>
                <a:spcPts val="0"/>
              </a:spcAft>
              <a:buSzPts val="1800"/>
              <a:buChar char="●"/>
            </a:pPr>
            <a:r>
              <a:rPr lang="en"/>
              <a:t>Debt </a:t>
            </a:r>
            <a:endParaRPr/>
          </a:p>
          <a:p>
            <a:pPr marL="457200" lvl="0" indent="-342900" algn="l" rtl="0">
              <a:spcBef>
                <a:spcPts val="0"/>
              </a:spcBef>
              <a:spcAft>
                <a:spcPts val="0"/>
              </a:spcAft>
              <a:buSzPts val="1800"/>
              <a:buChar char="●"/>
            </a:pPr>
            <a:r>
              <a:rPr lang="en"/>
              <a:t>Bankrupt </a:t>
            </a:r>
            <a:endParaRPr/>
          </a:p>
        </p:txBody>
      </p:sp>
      <p:pic>
        <p:nvPicPr>
          <p:cNvPr id="135" name="Google Shape;135;p23"/>
          <p:cNvPicPr preferRelativeResize="0"/>
          <p:nvPr/>
        </p:nvPicPr>
        <p:blipFill>
          <a:blip r:embed="rId3">
            <a:alphaModFix/>
          </a:blip>
          <a:stretch>
            <a:fillRect/>
          </a:stretch>
        </p:blipFill>
        <p:spPr>
          <a:xfrm>
            <a:off x="6356888" y="96825"/>
            <a:ext cx="2638425" cy="1733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Great Recession: Industries </a:t>
            </a:r>
            <a:endParaRPr/>
          </a:p>
        </p:txBody>
      </p:sp>
      <p:sp>
        <p:nvSpPr>
          <p:cNvPr id="141" name="Google Shape;141;p2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Industries largely affected (Tasci &amp; Linder)</a:t>
            </a:r>
            <a:endParaRPr/>
          </a:p>
          <a:p>
            <a:pPr marL="914400" lvl="1" indent="-317500" algn="l" rtl="0">
              <a:spcBef>
                <a:spcPts val="0"/>
              </a:spcBef>
              <a:spcAft>
                <a:spcPts val="0"/>
              </a:spcAft>
              <a:buSzPts val="1400"/>
              <a:buChar char="○"/>
            </a:pPr>
            <a:r>
              <a:rPr lang="en"/>
              <a:t>Construction </a:t>
            </a:r>
            <a:endParaRPr/>
          </a:p>
          <a:p>
            <a:pPr marL="914400" lvl="1" indent="-317500" algn="l" rtl="0">
              <a:spcBef>
                <a:spcPts val="0"/>
              </a:spcBef>
              <a:spcAft>
                <a:spcPts val="0"/>
              </a:spcAft>
              <a:buSzPts val="1400"/>
              <a:buChar char="○"/>
            </a:pPr>
            <a:r>
              <a:rPr lang="en"/>
              <a:t>Housing markets</a:t>
            </a:r>
            <a:endParaRPr/>
          </a:p>
          <a:p>
            <a:pPr marL="914400" lvl="1" indent="-317500" algn="l" rtl="0">
              <a:spcBef>
                <a:spcPts val="0"/>
              </a:spcBef>
              <a:spcAft>
                <a:spcPts val="0"/>
              </a:spcAft>
              <a:buSzPts val="1400"/>
              <a:buChar char="○"/>
            </a:pPr>
            <a:r>
              <a:rPr lang="en"/>
              <a:t>Real Estate </a:t>
            </a:r>
            <a:endParaRPr/>
          </a:p>
          <a:p>
            <a:pPr marL="914400" lvl="1" indent="-317500" algn="l" rtl="0">
              <a:spcBef>
                <a:spcPts val="0"/>
              </a:spcBef>
              <a:spcAft>
                <a:spcPts val="0"/>
              </a:spcAft>
              <a:buSzPts val="1400"/>
              <a:buChar char="○"/>
            </a:pPr>
            <a:r>
              <a:rPr lang="en"/>
              <a:t>Insurance </a:t>
            </a:r>
            <a:endParaRPr/>
          </a:p>
          <a:p>
            <a:pPr marL="457200" lvl="0" indent="-342900" algn="l" rtl="0">
              <a:spcBef>
                <a:spcPts val="0"/>
              </a:spcBef>
              <a:spcAft>
                <a:spcPts val="0"/>
              </a:spcAft>
              <a:buSzPts val="1800"/>
              <a:buChar char="●"/>
            </a:pPr>
            <a:r>
              <a:rPr lang="en"/>
              <a:t>Losing money </a:t>
            </a:r>
            <a:endParaRPr/>
          </a:p>
          <a:p>
            <a:pPr marL="457200" lvl="0" indent="-342900" algn="l" rtl="0">
              <a:spcBef>
                <a:spcPts val="0"/>
              </a:spcBef>
              <a:spcAft>
                <a:spcPts val="0"/>
              </a:spcAft>
              <a:buSzPts val="1800"/>
              <a:buChar char="●"/>
            </a:pPr>
            <a:r>
              <a:rPr lang="en"/>
              <a:t>Lower demand for labor  </a:t>
            </a:r>
            <a:endParaRPr/>
          </a:p>
          <a:p>
            <a:pPr marL="457200" lvl="0" indent="-342900" algn="l" rtl="0">
              <a:spcBef>
                <a:spcPts val="0"/>
              </a:spcBef>
              <a:spcAft>
                <a:spcPts val="0"/>
              </a:spcAft>
              <a:buSzPts val="1800"/>
              <a:buChar char="●"/>
            </a:pPr>
            <a:r>
              <a:rPr lang="en"/>
              <a:t>Companies were in debt (Forbes)</a:t>
            </a:r>
            <a:endParaRPr/>
          </a:p>
          <a:p>
            <a:pPr marL="457200" lvl="0" indent="-342900" algn="l" rtl="0">
              <a:spcBef>
                <a:spcPts val="0"/>
              </a:spcBef>
              <a:spcAft>
                <a:spcPts val="0"/>
              </a:spcAft>
              <a:buSzPts val="1800"/>
              <a:buChar char="●"/>
            </a:pPr>
            <a:r>
              <a:rPr lang="en"/>
              <a:t>Companies faced Bankruptcy  (Forbes)</a:t>
            </a:r>
            <a:endParaRPr/>
          </a:p>
          <a:p>
            <a:pPr marL="0" lvl="0" indent="0" algn="l" rtl="0">
              <a:spcBef>
                <a:spcPts val="1600"/>
              </a:spcBef>
              <a:spcAft>
                <a:spcPts val="1600"/>
              </a:spcAft>
              <a:buNone/>
            </a:pPr>
            <a:endParaRPr/>
          </a:p>
        </p:txBody>
      </p:sp>
      <p:pic>
        <p:nvPicPr>
          <p:cNvPr id="142" name="Google Shape;142;p24"/>
          <p:cNvPicPr preferRelativeResize="0"/>
          <p:nvPr/>
        </p:nvPicPr>
        <p:blipFill>
          <a:blip r:embed="rId3">
            <a:alphaModFix/>
          </a:blip>
          <a:stretch>
            <a:fillRect/>
          </a:stretch>
        </p:blipFill>
        <p:spPr>
          <a:xfrm>
            <a:off x="5839875" y="3112025"/>
            <a:ext cx="3085400" cy="1911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Industries: How do they compare?</a:t>
            </a:r>
            <a:endParaRPr/>
          </a:p>
        </p:txBody>
      </p:sp>
      <p:sp>
        <p:nvSpPr>
          <p:cNvPr id="148" name="Google Shape;148;p2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u="sng"/>
              <a:t>Similarities:</a:t>
            </a:r>
            <a:endParaRPr sz="1800" u="sng"/>
          </a:p>
          <a:p>
            <a:pPr marL="457200" lvl="0" indent="-342900" algn="l" rtl="0">
              <a:spcBef>
                <a:spcPts val="1600"/>
              </a:spcBef>
              <a:spcAft>
                <a:spcPts val="0"/>
              </a:spcAft>
              <a:buSzPts val="1800"/>
              <a:buChar char="●"/>
            </a:pPr>
            <a:r>
              <a:rPr lang="en" sz="1800"/>
              <a:t>Industries are negatively affected </a:t>
            </a:r>
            <a:endParaRPr sz="1800"/>
          </a:p>
          <a:p>
            <a:pPr marL="457200" lvl="0" indent="-342900" algn="l" rtl="0">
              <a:spcBef>
                <a:spcPts val="0"/>
              </a:spcBef>
              <a:spcAft>
                <a:spcPts val="0"/>
              </a:spcAft>
              <a:buSzPts val="1800"/>
              <a:buChar char="●"/>
            </a:pPr>
            <a:r>
              <a:rPr lang="en" sz="1800"/>
              <a:t>Debt</a:t>
            </a:r>
            <a:endParaRPr sz="1800"/>
          </a:p>
          <a:p>
            <a:pPr marL="457200" lvl="0" indent="-342900" algn="l" rtl="0">
              <a:spcBef>
                <a:spcPts val="0"/>
              </a:spcBef>
              <a:spcAft>
                <a:spcPts val="0"/>
              </a:spcAft>
              <a:buSzPts val="1800"/>
              <a:buChar char="●"/>
            </a:pPr>
            <a:r>
              <a:rPr lang="en" sz="1800"/>
              <a:t>Bankruptcy </a:t>
            </a:r>
            <a:endParaRPr sz="1800"/>
          </a:p>
        </p:txBody>
      </p:sp>
      <p:sp>
        <p:nvSpPr>
          <p:cNvPr id="149" name="Google Shape;149;p2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u="sng"/>
              <a:t>Differences:</a:t>
            </a:r>
            <a:endParaRPr sz="1800" u="sng"/>
          </a:p>
          <a:p>
            <a:pPr marL="457200" lvl="0" indent="-342900" algn="l" rtl="0">
              <a:spcBef>
                <a:spcPts val="1600"/>
              </a:spcBef>
              <a:spcAft>
                <a:spcPts val="0"/>
              </a:spcAft>
              <a:buSzPts val="1800"/>
              <a:buChar char="●"/>
            </a:pPr>
            <a:r>
              <a:rPr lang="en" sz="1800"/>
              <a:t>Different industries </a:t>
            </a:r>
            <a:endParaRPr sz="1800"/>
          </a:p>
          <a:p>
            <a:pPr marL="457200" lvl="0" indent="-342900" algn="l" rtl="0">
              <a:spcBef>
                <a:spcPts val="0"/>
              </a:spcBef>
              <a:spcAft>
                <a:spcPts val="0"/>
              </a:spcAft>
              <a:buSzPts val="1800"/>
              <a:buChar char="●"/>
            </a:pPr>
            <a:r>
              <a:rPr lang="en" sz="1800"/>
              <a:t>Industries in the Great Depression were overproducing </a:t>
            </a:r>
            <a:endParaRPr sz="1800"/>
          </a:p>
        </p:txBody>
      </p:sp>
      <p:pic>
        <p:nvPicPr>
          <p:cNvPr id="150" name="Google Shape;150;p25"/>
          <p:cNvPicPr preferRelativeResize="0"/>
          <p:nvPr/>
        </p:nvPicPr>
        <p:blipFill>
          <a:blip r:embed="rId3">
            <a:alphaModFix/>
          </a:blip>
          <a:stretch>
            <a:fillRect/>
          </a:stretch>
        </p:blipFill>
        <p:spPr>
          <a:xfrm>
            <a:off x="2925888" y="3338425"/>
            <a:ext cx="3076575" cy="1485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Great Depression: President(s)</a:t>
            </a:r>
            <a:endParaRPr/>
          </a:p>
        </p:txBody>
      </p:sp>
      <p:sp>
        <p:nvSpPr>
          <p:cNvPr id="156" name="Google Shape;156;p26"/>
          <p:cNvSpPr txBox="1">
            <a:spLocks noGrp="1"/>
          </p:cNvSpPr>
          <p:nvPr>
            <p:ph type="body" idx="1"/>
          </p:nvPr>
        </p:nvSpPr>
        <p:spPr>
          <a:xfrm>
            <a:off x="387900" y="12310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Herbert Hoover </a:t>
            </a:r>
            <a:endParaRPr/>
          </a:p>
          <a:p>
            <a:pPr marL="457200" lvl="0" indent="-342900" algn="l" rtl="0">
              <a:spcBef>
                <a:spcPts val="1600"/>
              </a:spcBef>
              <a:spcAft>
                <a:spcPts val="0"/>
              </a:spcAft>
              <a:buSzPts val="1800"/>
              <a:buChar char="●"/>
            </a:pPr>
            <a:r>
              <a:rPr lang="en"/>
              <a:t>1st response was to do nothing </a:t>
            </a:r>
            <a:endParaRPr/>
          </a:p>
          <a:p>
            <a:pPr marL="457200" lvl="0" indent="-342900" algn="l" rtl="0">
              <a:spcBef>
                <a:spcPts val="0"/>
              </a:spcBef>
              <a:spcAft>
                <a:spcPts val="0"/>
              </a:spcAft>
              <a:buSzPts val="1800"/>
              <a:buChar char="●"/>
            </a:pPr>
            <a:r>
              <a:rPr lang="en"/>
              <a:t>Later responses </a:t>
            </a:r>
            <a:endParaRPr/>
          </a:p>
          <a:p>
            <a:pPr marL="457200" lvl="0" indent="-342900" algn="l" rtl="0">
              <a:spcBef>
                <a:spcPts val="0"/>
              </a:spcBef>
              <a:spcAft>
                <a:spcPts val="0"/>
              </a:spcAft>
              <a:buSzPts val="1800"/>
              <a:buChar char="●"/>
            </a:pPr>
            <a:r>
              <a:rPr lang="en"/>
              <a:t>Talked to business trying to convince them to invest more money to try and “jump start” the economy  </a:t>
            </a:r>
            <a:endParaRPr/>
          </a:p>
          <a:p>
            <a:pPr marL="457200" lvl="0" indent="-342900" algn="l" rtl="0">
              <a:spcBef>
                <a:spcPts val="0"/>
              </a:spcBef>
              <a:spcAft>
                <a:spcPts val="0"/>
              </a:spcAft>
              <a:buSzPts val="1800"/>
              <a:buChar char="●"/>
            </a:pPr>
            <a:r>
              <a:rPr lang="en"/>
              <a:t>Limited the money spent by government and raised taxes  </a:t>
            </a:r>
            <a:endParaRPr/>
          </a:p>
          <a:p>
            <a:pPr marL="457200" lvl="0" indent="-342900" algn="l" rtl="0">
              <a:spcBef>
                <a:spcPts val="0"/>
              </a:spcBef>
              <a:spcAft>
                <a:spcPts val="0"/>
              </a:spcAft>
              <a:buSzPts val="1800"/>
              <a:buChar char="●"/>
            </a:pPr>
            <a:r>
              <a:rPr lang="en"/>
              <a:t>Congress </a:t>
            </a:r>
            <a:endParaRPr/>
          </a:p>
          <a:p>
            <a:pPr marL="457200" lvl="0" indent="-342900" algn="l" rtl="0">
              <a:spcBef>
                <a:spcPts val="0"/>
              </a:spcBef>
              <a:spcAft>
                <a:spcPts val="0"/>
              </a:spcAft>
              <a:buSzPts val="1800"/>
              <a:buChar char="●"/>
            </a:pPr>
            <a:r>
              <a:rPr lang="en"/>
              <a:t>Shoot-Hawley</a:t>
            </a:r>
            <a:endParaRPr/>
          </a:p>
          <a:p>
            <a:pPr marL="457200" lvl="0" indent="-342900" algn="l" rtl="0">
              <a:spcBef>
                <a:spcPts val="0"/>
              </a:spcBef>
              <a:spcAft>
                <a:spcPts val="0"/>
              </a:spcAft>
              <a:buSzPts val="1800"/>
              <a:buChar char="●"/>
            </a:pPr>
            <a:r>
              <a:rPr lang="en"/>
              <a:t>Federal Reserve </a:t>
            </a:r>
            <a:endParaRPr/>
          </a:p>
          <a:p>
            <a:pPr marL="457200" lvl="0" indent="-342900" algn="l" rtl="0">
              <a:spcBef>
                <a:spcPts val="0"/>
              </a:spcBef>
              <a:spcAft>
                <a:spcPts val="0"/>
              </a:spcAft>
              <a:buSzPts val="1800"/>
              <a:buChar char="●"/>
            </a:pPr>
            <a:r>
              <a:rPr lang="en"/>
              <a:t>Regulate U.S. banking industry,  loaned money to the banks, lowered interest rates</a:t>
            </a:r>
            <a:endParaRPr/>
          </a:p>
          <a:p>
            <a:pPr marL="0" lvl="0" indent="0" algn="l" rtl="0">
              <a:spcBef>
                <a:spcPts val="1600"/>
              </a:spcBef>
              <a:spcAft>
                <a:spcPts val="1600"/>
              </a:spcAft>
              <a:buNone/>
            </a:pPr>
            <a:endParaRPr/>
          </a:p>
        </p:txBody>
      </p:sp>
      <p:pic>
        <p:nvPicPr>
          <p:cNvPr id="157" name="Google Shape;157;p26"/>
          <p:cNvPicPr preferRelativeResize="0"/>
          <p:nvPr/>
        </p:nvPicPr>
        <p:blipFill>
          <a:blip r:embed="rId3">
            <a:alphaModFix/>
          </a:blip>
          <a:stretch>
            <a:fillRect/>
          </a:stretch>
        </p:blipFill>
        <p:spPr>
          <a:xfrm>
            <a:off x="7559977" y="689600"/>
            <a:ext cx="1295250" cy="1554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Great Depression: President(s) Continued</a:t>
            </a:r>
            <a:endParaRPr/>
          </a:p>
        </p:txBody>
      </p:sp>
      <p:sp>
        <p:nvSpPr>
          <p:cNvPr id="163" name="Google Shape;163;p2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Franklin D. Roosevelt: FDR</a:t>
            </a:r>
            <a:endParaRPr/>
          </a:p>
          <a:p>
            <a:pPr marL="457200" lvl="0" indent="-342900" algn="l" rtl="0">
              <a:spcBef>
                <a:spcPts val="1600"/>
              </a:spcBef>
              <a:spcAft>
                <a:spcPts val="0"/>
              </a:spcAft>
              <a:buSzPts val="1800"/>
              <a:buChar char="●"/>
            </a:pPr>
            <a:r>
              <a:rPr lang="en"/>
              <a:t>Relief, Recovery and Reform </a:t>
            </a:r>
            <a:endParaRPr/>
          </a:p>
          <a:p>
            <a:pPr marL="457200" lvl="0" indent="-342900" algn="l" rtl="0">
              <a:spcBef>
                <a:spcPts val="0"/>
              </a:spcBef>
              <a:spcAft>
                <a:spcPts val="0"/>
              </a:spcAft>
              <a:buSzPts val="1800"/>
              <a:buChar char="●"/>
            </a:pPr>
            <a:r>
              <a:rPr lang="en"/>
              <a:t>Relief: Goal was for the government to help people who were in serious need</a:t>
            </a:r>
            <a:endParaRPr/>
          </a:p>
          <a:p>
            <a:pPr marL="914400" lvl="1" indent="-317500" algn="l" rtl="0">
              <a:spcBef>
                <a:spcPts val="0"/>
              </a:spcBef>
              <a:spcAft>
                <a:spcPts val="0"/>
              </a:spcAft>
              <a:buSzPts val="1400"/>
              <a:buChar char="○"/>
            </a:pPr>
            <a:r>
              <a:rPr lang="en"/>
              <a:t>Job Programs, Low interest loans, Direct relief </a:t>
            </a:r>
            <a:endParaRPr/>
          </a:p>
          <a:p>
            <a:pPr marL="457200" lvl="0" indent="-342900" algn="l" rtl="0">
              <a:spcBef>
                <a:spcPts val="0"/>
              </a:spcBef>
              <a:spcAft>
                <a:spcPts val="0"/>
              </a:spcAft>
              <a:buSzPts val="1800"/>
              <a:buChar char="●"/>
            </a:pPr>
            <a:r>
              <a:rPr lang="en"/>
              <a:t>Recovery: Goal was to return the economy to pre-depression levels</a:t>
            </a:r>
            <a:endParaRPr/>
          </a:p>
          <a:p>
            <a:pPr marL="914400" lvl="1" indent="-317500" algn="l" rtl="0">
              <a:spcBef>
                <a:spcPts val="0"/>
              </a:spcBef>
              <a:spcAft>
                <a:spcPts val="0"/>
              </a:spcAft>
              <a:buSzPts val="1400"/>
              <a:buChar char="○"/>
            </a:pPr>
            <a:r>
              <a:rPr lang="en"/>
              <a:t>Lowered the production to meet the demand, regulate industry, and economic recovery</a:t>
            </a:r>
            <a:endParaRPr/>
          </a:p>
          <a:p>
            <a:pPr marL="457200" lvl="0" indent="-342900" algn="l" rtl="0">
              <a:spcBef>
                <a:spcPts val="0"/>
              </a:spcBef>
              <a:spcAft>
                <a:spcPts val="0"/>
              </a:spcAft>
              <a:buSzPts val="1800"/>
              <a:buChar char="●"/>
            </a:pPr>
            <a:r>
              <a:rPr lang="en"/>
              <a:t>Reform: Goal was to reform america’s finances</a:t>
            </a:r>
            <a:endParaRPr/>
          </a:p>
          <a:p>
            <a:pPr marL="914400" lvl="1" indent="-317500" algn="l" rtl="0">
              <a:spcBef>
                <a:spcPts val="0"/>
              </a:spcBef>
              <a:spcAft>
                <a:spcPts val="0"/>
              </a:spcAft>
              <a:buSzPts val="1400"/>
              <a:buChar char="○"/>
            </a:pPr>
            <a:r>
              <a:rPr lang="en"/>
              <a:t>Restore faith in Banks, Federal Reserve Act, Federal Deposit Insurance Corporation, Government regulation of the stock market</a:t>
            </a:r>
            <a:endParaRPr/>
          </a:p>
          <a:p>
            <a:pPr marL="457200" lvl="0" indent="-342900" algn="l" rtl="0">
              <a:spcBef>
                <a:spcPts val="0"/>
              </a:spcBef>
              <a:spcAft>
                <a:spcPts val="0"/>
              </a:spcAft>
              <a:buSzPts val="1800"/>
              <a:buChar char="●"/>
            </a:pPr>
            <a:r>
              <a:rPr lang="en"/>
              <a:t>The programs that FDR created put the United states in a great debt</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164" name="Google Shape;164;p27"/>
          <p:cNvPicPr preferRelativeResize="0"/>
          <p:nvPr/>
        </p:nvPicPr>
        <p:blipFill>
          <a:blip r:embed="rId3">
            <a:alphaModFix/>
          </a:blip>
          <a:stretch>
            <a:fillRect/>
          </a:stretch>
        </p:blipFill>
        <p:spPr>
          <a:xfrm>
            <a:off x="7521225" y="0"/>
            <a:ext cx="1573450" cy="18546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Great Recession: President</a:t>
            </a:r>
            <a:endParaRPr/>
          </a:p>
        </p:txBody>
      </p:sp>
      <p:sp>
        <p:nvSpPr>
          <p:cNvPr id="170" name="Google Shape;170;p2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Barack Obama:  44th President of the United States</a:t>
            </a:r>
            <a:endParaRPr/>
          </a:p>
          <a:p>
            <a:pPr marL="457200" lvl="0" indent="-342900" algn="l" rtl="0">
              <a:spcBef>
                <a:spcPts val="0"/>
              </a:spcBef>
              <a:spcAft>
                <a:spcPts val="0"/>
              </a:spcAft>
              <a:buSzPts val="1800"/>
              <a:buChar char="●"/>
            </a:pPr>
            <a:r>
              <a:rPr lang="en"/>
              <a:t>Raised taxes</a:t>
            </a:r>
            <a:endParaRPr/>
          </a:p>
          <a:p>
            <a:pPr marL="457200" lvl="0" indent="-342900" algn="l" rtl="0">
              <a:spcBef>
                <a:spcPts val="0"/>
              </a:spcBef>
              <a:spcAft>
                <a:spcPts val="0"/>
              </a:spcAft>
              <a:buSzPts val="1800"/>
              <a:buChar char="●"/>
            </a:pPr>
            <a:r>
              <a:rPr lang="en"/>
              <a:t>Talked about balancing the federal budget but spent massive amounts of money (FEE)</a:t>
            </a:r>
            <a:endParaRPr/>
          </a:p>
          <a:p>
            <a:pPr marL="457200" lvl="0" indent="-342900" algn="l" rtl="0">
              <a:spcBef>
                <a:spcPts val="0"/>
              </a:spcBef>
              <a:spcAft>
                <a:spcPts val="0"/>
              </a:spcAft>
              <a:buSzPts val="1800"/>
              <a:buChar char="●"/>
            </a:pPr>
            <a:r>
              <a:rPr lang="en"/>
              <a:t>Increase in federal debt </a:t>
            </a:r>
            <a:endParaRPr/>
          </a:p>
          <a:p>
            <a:pPr marL="457200" lvl="0" indent="-342900" algn="l" rtl="0">
              <a:spcBef>
                <a:spcPts val="0"/>
              </a:spcBef>
              <a:spcAft>
                <a:spcPts val="0"/>
              </a:spcAft>
              <a:buSzPts val="1800"/>
              <a:buChar char="●"/>
            </a:pPr>
            <a:r>
              <a:rPr lang="en"/>
              <a:t>Spent on interest groups </a:t>
            </a:r>
            <a:endParaRPr/>
          </a:p>
          <a:p>
            <a:pPr marL="457200" lvl="0" indent="-342900" algn="l" rtl="0">
              <a:spcBef>
                <a:spcPts val="0"/>
              </a:spcBef>
              <a:spcAft>
                <a:spcPts val="0"/>
              </a:spcAft>
              <a:buSzPts val="1800"/>
              <a:buChar char="●"/>
            </a:pPr>
            <a:r>
              <a:rPr lang="en"/>
              <a:t>Signed into law </a:t>
            </a:r>
            <a:endParaRPr/>
          </a:p>
          <a:p>
            <a:pPr marL="914400" lvl="1" indent="-317500" algn="l" rtl="0">
              <a:spcBef>
                <a:spcPts val="0"/>
              </a:spcBef>
              <a:spcAft>
                <a:spcPts val="0"/>
              </a:spcAft>
              <a:buSzPts val="1400"/>
              <a:buChar char="○"/>
            </a:pPr>
            <a:r>
              <a:rPr lang="en"/>
              <a:t>$787 billion stimulus package with the purpose of sending tax dollars to cities and voting groups across the U.S. (FEE)</a:t>
            </a:r>
            <a:endParaRPr/>
          </a:p>
          <a:p>
            <a:pPr marL="914400" lvl="1" indent="-317500" algn="l" rtl="0">
              <a:spcBef>
                <a:spcPts val="0"/>
              </a:spcBef>
              <a:spcAft>
                <a:spcPts val="0"/>
              </a:spcAft>
              <a:buSzPts val="1400"/>
              <a:buChar char="○"/>
            </a:pPr>
            <a:r>
              <a:rPr lang="en"/>
              <a:t>Health insurance bill </a:t>
            </a:r>
            <a:endParaRPr/>
          </a:p>
          <a:p>
            <a:pPr marL="914400" lvl="1" indent="-317500" algn="l" rtl="0">
              <a:spcBef>
                <a:spcPts val="0"/>
              </a:spcBef>
              <a:spcAft>
                <a:spcPts val="0"/>
              </a:spcAft>
              <a:buSzPts val="1400"/>
              <a:buChar char="○"/>
            </a:pPr>
            <a:r>
              <a:rPr lang="en"/>
              <a:t>Jobs bill</a:t>
            </a:r>
            <a:endParaRPr/>
          </a:p>
          <a:p>
            <a:pPr marL="1371600" lvl="2" indent="-317500" algn="l" rtl="0">
              <a:spcBef>
                <a:spcPts val="0"/>
              </a:spcBef>
              <a:spcAft>
                <a:spcPts val="0"/>
              </a:spcAft>
              <a:buSzPts val="1400"/>
              <a:buChar char="■"/>
            </a:pPr>
            <a:r>
              <a:rPr lang="en"/>
              <a:t>Send money to key congressional districts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Presidents: How do they compare</a:t>
            </a:r>
            <a:endParaRPr/>
          </a:p>
        </p:txBody>
      </p:sp>
      <p:sp>
        <p:nvSpPr>
          <p:cNvPr id="176" name="Google Shape;176;p29"/>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u="sng"/>
              <a:t>Similarities:</a:t>
            </a:r>
            <a:endParaRPr sz="2400" u="sng"/>
          </a:p>
          <a:p>
            <a:pPr marL="457200" lvl="0" indent="-381000" algn="l" rtl="0">
              <a:spcBef>
                <a:spcPts val="1600"/>
              </a:spcBef>
              <a:spcAft>
                <a:spcPts val="0"/>
              </a:spcAft>
              <a:buSzPts val="2400"/>
              <a:buChar char="●"/>
            </a:pPr>
            <a:r>
              <a:rPr lang="en" sz="2400"/>
              <a:t>Taxes were raised </a:t>
            </a:r>
            <a:endParaRPr sz="2400"/>
          </a:p>
          <a:p>
            <a:pPr marL="457200" lvl="0" indent="-381000" algn="l" rtl="0">
              <a:spcBef>
                <a:spcPts val="0"/>
              </a:spcBef>
              <a:spcAft>
                <a:spcPts val="0"/>
              </a:spcAft>
              <a:buSzPts val="2400"/>
              <a:buChar char="●"/>
            </a:pPr>
            <a:r>
              <a:rPr lang="en" sz="2400"/>
              <a:t>Government in debt </a:t>
            </a:r>
            <a:endParaRPr sz="2400"/>
          </a:p>
          <a:p>
            <a:pPr marL="457200" lvl="0" indent="-381000" algn="l" rtl="0">
              <a:spcBef>
                <a:spcPts val="0"/>
              </a:spcBef>
              <a:spcAft>
                <a:spcPts val="0"/>
              </a:spcAft>
              <a:buSzPts val="2400"/>
              <a:buChar char="●"/>
            </a:pPr>
            <a:r>
              <a:rPr lang="en" sz="2400"/>
              <a:t>Bills were passed </a:t>
            </a:r>
            <a:endParaRPr sz="2400"/>
          </a:p>
        </p:txBody>
      </p:sp>
      <p:sp>
        <p:nvSpPr>
          <p:cNvPr id="177" name="Google Shape;177;p29"/>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u="sng"/>
              <a:t>Differences: </a:t>
            </a:r>
            <a:endParaRPr sz="2400" u="sng"/>
          </a:p>
          <a:p>
            <a:pPr marL="457200" lvl="0" indent="-381000" algn="l" rtl="0">
              <a:spcBef>
                <a:spcPts val="1600"/>
              </a:spcBef>
              <a:spcAft>
                <a:spcPts val="0"/>
              </a:spcAft>
              <a:buSzPts val="2400"/>
              <a:buChar char="●"/>
            </a:pPr>
            <a:r>
              <a:rPr lang="en" sz="2400"/>
              <a:t>Great depression presidents did so much more work </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Overall</a:t>
            </a:r>
            <a:endParaRPr/>
          </a:p>
        </p:txBody>
      </p:sp>
      <p:sp>
        <p:nvSpPr>
          <p:cNvPr id="183" name="Google Shape;183;p3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I believe that even though the Great Recession wasn’t as severe as the Great Depression it did resemble what was happening during that time period. It has similarities in various areas such as the loss of jobs in both events but the Great Recession didn’t have the same unemployment rate as the Great depression. Daily life was hard in both occasions but people who lived through the Great Depression suffered more.  Industries weren’t affected to the same extent in comparison to the effect that industries had in the Great Depression. Presidential actions during the great depression were more present and more often than in the Great Recession.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Work Cited </a:t>
            </a:r>
            <a:endParaRPr/>
          </a:p>
        </p:txBody>
      </p:sp>
      <p:sp>
        <p:nvSpPr>
          <p:cNvPr id="189" name="Google Shape;189;p31"/>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295275" algn="l" rtl="0">
              <a:spcBef>
                <a:spcPts val="0"/>
              </a:spcBef>
              <a:spcAft>
                <a:spcPts val="0"/>
              </a:spcAft>
              <a:buSzPts val="1050"/>
              <a:buFont typeface="Arial"/>
              <a:buChar char="●"/>
            </a:pPr>
            <a:r>
              <a:rPr lang="en" sz="1050">
                <a:latin typeface="Arial"/>
                <a:ea typeface="Arial"/>
                <a:cs typeface="Arial"/>
                <a:sym typeface="Arial"/>
              </a:rPr>
              <a:t>Alpert, Daniel. "Recession Still Choking US Economy." </a:t>
            </a:r>
            <a:r>
              <a:rPr lang="en" sz="1050" i="1">
                <a:latin typeface="Arial"/>
                <a:ea typeface="Arial"/>
                <a:cs typeface="Arial"/>
                <a:sym typeface="Arial"/>
              </a:rPr>
              <a:t>CNBC</a:t>
            </a:r>
            <a:r>
              <a:rPr lang="en" sz="1050">
                <a:latin typeface="Arial"/>
                <a:ea typeface="Arial"/>
                <a:cs typeface="Arial"/>
                <a:sym typeface="Arial"/>
              </a:rPr>
              <a:t>. N.p., 20 May 2015. Web. 16 Feb. 2016.</a:t>
            </a:r>
            <a:endParaRPr sz="1050">
              <a:latin typeface="Arial"/>
              <a:ea typeface="Arial"/>
              <a:cs typeface="Arial"/>
              <a:sym typeface="Arial"/>
            </a:endParaRPr>
          </a:p>
          <a:p>
            <a:pPr marL="457200" lvl="0" indent="-295275" algn="l" rtl="0">
              <a:spcBef>
                <a:spcPts val="0"/>
              </a:spcBef>
              <a:spcAft>
                <a:spcPts val="0"/>
              </a:spcAft>
              <a:buSzPts val="1050"/>
              <a:buFont typeface="Arial"/>
              <a:buChar char="●"/>
            </a:pPr>
            <a:r>
              <a:rPr lang="en" sz="1200">
                <a:latin typeface="Open Sans"/>
                <a:ea typeface="Open Sans"/>
                <a:cs typeface="Open Sans"/>
                <a:sym typeface="Open Sans"/>
              </a:rPr>
              <a:t>Warner, J. (2010). What the Great Recession Has Done to Family Life. Retrieved February 16, 2016, from </a:t>
            </a:r>
            <a:r>
              <a:rPr lang="en" sz="1200" u="sng">
                <a:solidFill>
                  <a:schemeClr val="hlink"/>
                </a:solidFill>
                <a:latin typeface="Open Sans"/>
                <a:ea typeface="Open Sans"/>
                <a:cs typeface="Open Sans"/>
                <a:sym typeface="Open Sans"/>
                <a:hlinkClick r:id="rId3"/>
              </a:rPr>
              <a:t>http://www.nytimes.com/2010/08/08/magazine/08FOB-wwln-t.html?_r=0</a:t>
            </a:r>
            <a:endParaRPr sz="1200">
              <a:latin typeface="Open Sans"/>
              <a:ea typeface="Open Sans"/>
              <a:cs typeface="Open Sans"/>
              <a:sym typeface="Open Sans"/>
            </a:endParaRPr>
          </a:p>
          <a:p>
            <a:pPr marL="457200" lvl="0" indent="-304800" algn="l" rtl="0">
              <a:spcBef>
                <a:spcPts val="0"/>
              </a:spcBef>
              <a:spcAft>
                <a:spcPts val="0"/>
              </a:spcAft>
              <a:buSzPts val="1200"/>
              <a:buFont typeface="Open Sans"/>
              <a:buChar char="●"/>
            </a:pPr>
            <a:r>
              <a:rPr lang="en" sz="1200">
                <a:latin typeface="Open Sans"/>
                <a:ea typeface="Open Sans"/>
                <a:cs typeface="Open Sans"/>
                <a:sym typeface="Open Sans"/>
              </a:rPr>
              <a:t> What Really Spurred the Great Recession? (n.d.). Retrieved February 16, 2016, from http://insight.kellogg.northwestern.edu/article/what_really_spurred_the_great_recession </a:t>
            </a:r>
            <a:endParaRPr sz="1200">
              <a:latin typeface="Open Sans"/>
              <a:ea typeface="Open Sans"/>
              <a:cs typeface="Open Sans"/>
              <a:sym typeface="Open Sans"/>
            </a:endParaRPr>
          </a:p>
          <a:p>
            <a:pPr marL="457200" lvl="0" indent="-304800" algn="l" rtl="0">
              <a:spcBef>
                <a:spcPts val="0"/>
              </a:spcBef>
              <a:spcAft>
                <a:spcPts val="0"/>
              </a:spcAft>
              <a:buSzPts val="1200"/>
              <a:buFont typeface="Open Sans"/>
              <a:buChar char="●"/>
            </a:pPr>
            <a:r>
              <a:rPr lang="en" sz="1200">
                <a:latin typeface="Open Sans"/>
                <a:ea typeface="Open Sans"/>
                <a:cs typeface="Open Sans"/>
                <a:sym typeface="Open Sans"/>
              </a:rPr>
              <a:t> Comparing the Great Depression to the Great Recession | Burton W. Folsom. (2010). Retrieved February 16, 2016, from http://fee.org/articles/comparing-the-great-depression-to-the-great-recession/ </a:t>
            </a:r>
            <a:endParaRPr sz="1200">
              <a:latin typeface="Open Sans"/>
              <a:ea typeface="Open Sans"/>
              <a:cs typeface="Open Sans"/>
              <a:sym typeface="Open Sans"/>
            </a:endParaRPr>
          </a:p>
          <a:p>
            <a:pPr marL="457200" lvl="0" indent="-304800" algn="l" rtl="0">
              <a:spcBef>
                <a:spcPts val="0"/>
              </a:spcBef>
              <a:spcAft>
                <a:spcPts val="0"/>
              </a:spcAft>
              <a:buSzPts val="1200"/>
              <a:buFont typeface="Open Sans"/>
              <a:buChar char="●"/>
            </a:pPr>
            <a:r>
              <a:rPr lang="en" sz="1200">
                <a:latin typeface="Open Sans"/>
                <a:ea typeface="Open Sans"/>
                <a:cs typeface="Open Sans"/>
                <a:sym typeface="Open Sans"/>
              </a:rPr>
              <a:t>The job shortage. (n.d.). Retrieved February 16, 2016, from http://stateofworkingamerica.org/great-recession/the-job-shortage/</a:t>
            </a:r>
            <a:endParaRPr sz="1200">
              <a:latin typeface="Open Sans"/>
              <a:ea typeface="Open Sans"/>
              <a:cs typeface="Open Sans"/>
              <a:sym typeface="Open Sans"/>
            </a:endParaRPr>
          </a:p>
          <a:p>
            <a:pPr marL="0" lvl="0" indent="0" algn="l" rtl="0">
              <a:spcBef>
                <a:spcPts val="1600"/>
              </a:spcBef>
              <a:spcAft>
                <a:spcPts val="0"/>
              </a:spcAft>
              <a:buNone/>
            </a:pPr>
            <a:endParaRPr sz="1200">
              <a:latin typeface="Open Sans"/>
              <a:ea typeface="Open Sans"/>
              <a:cs typeface="Open Sans"/>
              <a:sym typeface="Open Sans"/>
            </a:endParaRPr>
          </a:p>
          <a:p>
            <a:pPr marL="0" lvl="0" indent="0" algn="l" rtl="0">
              <a:spcBef>
                <a:spcPts val="1600"/>
              </a:spcBef>
              <a:spcAft>
                <a:spcPts val="0"/>
              </a:spcAft>
              <a:buNone/>
            </a:pPr>
            <a:endParaRPr sz="1050">
              <a:latin typeface="Arial"/>
              <a:ea typeface="Arial"/>
              <a:cs typeface="Arial"/>
              <a:sym typeface="Arial"/>
            </a:endParaRPr>
          </a:p>
          <a:p>
            <a:pPr marL="0" lvl="0" indent="0" algn="l" rtl="0">
              <a:spcBef>
                <a:spcPts val="1600"/>
              </a:spcBef>
              <a:spcAft>
                <a:spcPts val="1600"/>
              </a:spcAft>
              <a:buNone/>
            </a:pPr>
            <a:endParaRPr sz="105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Overview</a:t>
            </a:r>
            <a:endParaRPr/>
          </a:p>
        </p:txBody>
      </p:sp>
      <p:sp>
        <p:nvSpPr>
          <p:cNvPr id="70" name="Google Shape;70;p14"/>
          <p:cNvSpPr txBox="1">
            <a:spLocks noGrp="1"/>
          </p:cNvSpPr>
          <p:nvPr>
            <p:ph type="body" idx="1"/>
          </p:nvPr>
        </p:nvSpPr>
        <p:spPr>
          <a:xfrm>
            <a:off x="387900" y="15660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000"/>
              <a:t>People have been comparing the Great Recession of 2008-2010 to the Great Depression of 1929-1939 for a while, but looking at both events there are similarities, but despite the similarities, the Great Recession was not as grave as the Great Depression.</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Great Depression</a:t>
            </a:r>
            <a:endParaRPr/>
          </a:p>
        </p:txBody>
      </p:sp>
      <p:sp>
        <p:nvSpPr>
          <p:cNvPr id="76" name="Google Shape;76;p15"/>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Worst economy in the United States </a:t>
            </a:r>
            <a:endParaRPr/>
          </a:p>
          <a:p>
            <a:pPr marL="914400" lvl="1" indent="-317500" algn="l" rtl="0">
              <a:spcBef>
                <a:spcPts val="0"/>
              </a:spcBef>
              <a:spcAft>
                <a:spcPts val="0"/>
              </a:spcAft>
              <a:buSzPts val="1400"/>
              <a:buChar char="○"/>
            </a:pPr>
            <a:r>
              <a:rPr lang="en"/>
              <a:t>Also affected other nations </a:t>
            </a:r>
            <a:endParaRPr/>
          </a:p>
          <a:p>
            <a:pPr marL="457200" lvl="0" indent="-342900" algn="l" rtl="0">
              <a:spcBef>
                <a:spcPts val="0"/>
              </a:spcBef>
              <a:spcAft>
                <a:spcPts val="0"/>
              </a:spcAft>
              <a:buSzPts val="1800"/>
              <a:buChar char="●"/>
            </a:pPr>
            <a:r>
              <a:rPr lang="en"/>
              <a:t>Officially lasted from 1929 through 1939</a:t>
            </a:r>
            <a:endParaRPr/>
          </a:p>
          <a:p>
            <a:pPr marL="457200" lvl="0" indent="-342900" algn="l" rtl="0">
              <a:spcBef>
                <a:spcPts val="0"/>
              </a:spcBef>
              <a:spcAft>
                <a:spcPts val="0"/>
              </a:spcAft>
              <a:buSzPts val="1800"/>
              <a:buChar char="●"/>
            </a:pPr>
            <a:r>
              <a:rPr lang="en"/>
              <a:t>Factors leading to the Great Depression </a:t>
            </a:r>
            <a:endParaRPr/>
          </a:p>
          <a:p>
            <a:pPr marL="914400" lvl="1" indent="-317500" algn="l" rtl="0">
              <a:spcBef>
                <a:spcPts val="0"/>
              </a:spcBef>
              <a:spcAft>
                <a:spcPts val="0"/>
              </a:spcAft>
              <a:buSzPts val="1400"/>
              <a:buChar char="○"/>
            </a:pPr>
            <a:r>
              <a:rPr lang="en"/>
              <a:t>October 29, 1929  Stock Market Crash 			</a:t>
            </a:r>
            <a:endParaRPr/>
          </a:p>
          <a:p>
            <a:pPr marL="914400" lvl="1" indent="-317500" algn="l" rtl="0">
              <a:spcBef>
                <a:spcPts val="0"/>
              </a:spcBef>
              <a:spcAft>
                <a:spcPts val="0"/>
              </a:spcAft>
              <a:buSzPts val="1400"/>
              <a:buChar char="○"/>
            </a:pPr>
            <a:r>
              <a:rPr lang="en"/>
              <a:t>Buying stock on margin </a:t>
            </a:r>
            <a:endParaRPr/>
          </a:p>
          <a:p>
            <a:pPr marL="914400" lvl="1" indent="-317500" algn="l" rtl="0">
              <a:spcBef>
                <a:spcPts val="0"/>
              </a:spcBef>
              <a:spcAft>
                <a:spcPts val="0"/>
              </a:spcAft>
              <a:buSzPts val="1400"/>
              <a:buChar char="○"/>
            </a:pPr>
            <a:r>
              <a:rPr lang="en"/>
              <a:t>Overproduction of goods</a:t>
            </a:r>
            <a:endParaRPr/>
          </a:p>
          <a:p>
            <a:pPr marL="914400" lvl="1" indent="-317500" algn="l" rtl="0">
              <a:spcBef>
                <a:spcPts val="0"/>
              </a:spcBef>
              <a:spcAft>
                <a:spcPts val="0"/>
              </a:spcAft>
              <a:buSzPts val="1400"/>
              <a:buChar char="○"/>
            </a:pPr>
            <a:r>
              <a:rPr lang="en"/>
              <a:t>Buying on credit</a:t>
            </a:r>
            <a:endParaRPr/>
          </a:p>
          <a:p>
            <a:pPr marL="914400" lvl="1" indent="-317500" algn="l" rtl="0">
              <a:spcBef>
                <a:spcPts val="0"/>
              </a:spcBef>
              <a:spcAft>
                <a:spcPts val="0"/>
              </a:spcAft>
              <a:buSzPts val="1400"/>
              <a:buChar char="○"/>
            </a:pPr>
            <a:r>
              <a:rPr lang="en"/>
              <a:t>Unequal distribution of wealth </a:t>
            </a:r>
            <a:endParaRPr/>
          </a:p>
          <a:p>
            <a:pPr marL="914400" lvl="1" indent="-317500" algn="l" rtl="0">
              <a:spcBef>
                <a:spcPts val="0"/>
              </a:spcBef>
              <a:spcAft>
                <a:spcPts val="0"/>
              </a:spcAft>
              <a:buSzPts val="1400"/>
              <a:buChar char="○"/>
            </a:pPr>
            <a:r>
              <a:rPr lang="en"/>
              <a:t>Foreign Trade</a:t>
            </a:r>
            <a:endParaRPr/>
          </a:p>
          <a:p>
            <a:pPr marL="914400" lvl="1" indent="-317500" algn="l" rtl="0">
              <a:spcBef>
                <a:spcPts val="0"/>
              </a:spcBef>
              <a:spcAft>
                <a:spcPts val="0"/>
              </a:spcAft>
              <a:buSzPts val="1400"/>
              <a:buChar char="○"/>
            </a:pPr>
            <a:r>
              <a:rPr lang="en"/>
              <a:t>Federal Reserve </a:t>
            </a:r>
            <a:endParaRPr/>
          </a:p>
          <a:p>
            <a:pPr marL="914400" lvl="1" indent="-317500" algn="l" rtl="0">
              <a:spcBef>
                <a:spcPts val="0"/>
              </a:spcBef>
              <a:spcAft>
                <a:spcPts val="0"/>
              </a:spcAft>
              <a:buSzPts val="1400"/>
              <a:buChar char="○"/>
            </a:pPr>
            <a:r>
              <a:rPr lang="en"/>
              <a:t>Hawley-Smoot Tariff</a:t>
            </a:r>
            <a:endParaRPr/>
          </a:p>
          <a:p>
            <a:pPr marL="457200" lvl="0" indent="0" algn="l" rtl="0">
              <a:spcBef>
                <a:spcPts val="1600"/>
              </a:spcBef>
              <a:spcAft>
                <a:spcPts val="0"/>
              </a:spcAft>
              <a:buNone/>
            </a:pPr>
            <a:endParaRPr/>
          </a:p>
          <a:p>
            <a:pPr marL="0" lvl="0" indent="0" algn="l" rtl="0">
              <a:spcBef>
                <a:spcPts val="1600"/>
              </a:spcBef>
              <a:spcAft>
                <a:spcPts val="1600"/>
              </a:spcAft>
              <a:buNone/>
            </a:pPr>
            <a:r>
              <a:rPr lang="en"/>
              <a:t> </a:t>
            </a:r>
            <a:endParaRPr/>
          </a:p>
        </p:txBody>
      </p:sp>
      <p:pic>
        <p:nvPicPr>
          <p:cNvPr id="77" name="Google Shape;77;p15"/>
          <p:cNvPicPr preferRelativeResize="0"/>
          <p:nvPr/>
        </p:nvPicPr>
        <p:blipFill>
          <a:blip r:embed="rId3">
            <a:alphaModFix/>
          </a:blip>
          <a:stretch>
            <a:fillRect/>
          </a:stretch>
        </p:blipFill>
        <p:spPr>
          <a:xfrm>
            <a:off x="5715000" y="1681150"/>
            <a:ext cx="2571750" cy="1781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Great Recession </a:t>
            </a:r>
            <a:endParaRPr/>
          </a:p>
        </p:txBody>
      </p:sp>
      <p:sp>
        <p:nvSpPr>
          <p:cNvPr id="83" name="Google Shape;83;p1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Biggest economic downfall since the Great Depression </a:t>
            </a:r>
            <a:endParaRPr/>
          </a:p>
          <a:p>
            <a:pPr marL="914400" lvl="1" indent="-317500" algn="l" rtl="0">
              <a:spcBef>
                <a:spcPts val="0"/>
              </a:spcBef>
              <a:spcAft>
                <a:spcPts val="0"/>
              </a:spcAft>
              <a:buSzPts val="1400"/>
              <a:buChar char="○"/>
            </a:pPr>
            <a:r>
              <a:rPr lang="en"/>
              <a:t>Affected other nations</a:t>
            </a:r>
            <a:endParaRPr/>
          </a:p>
          <a:p>
            <a:pPr marL="457200" lvl="0" indent="-342900" algn="l" rtl="0">
              <a:spcBef>
                <a:spcPts val="0"/>
              </a:spcBef>
              <a:spcAft>
                <a:spcPts val="0"/>
              </a:spcAft>
              <a:buSzPts val="1800"/>
              <a:buChar char="●"/>
            </a:pPr>
            <a:r>
              <a:rPr lang="en"/>
              <a:t>Officially lasted from December 2007 through June 2009</a:t>
            </a:r>
            <a:endParaRPr/>
          </a:p>
          <a:p>
            <a:pPr marL="914400" lvl="1" indent="-317500" algn="l" rtl="0">
              <a:spcBef>
                <a:spcPts val="0"/>
              </a:spcBef>
              <a:spcAft>
                <a:spcPts val="0"/>
              </a:spcAft>
              <a:buSzPts val="1400"/>
              <a:buChar char="○"/>
            </a:pPr>
            <a:r>
              <a:rPr lang="en"/>
              <a:t>Still haven’t recovered fully , nor returned to the economy from before the great recession </a:t>
            </a:r>
            <a:endParaRPr/>
          </a:p>
          <a:p>
            <a:pPr marL="457200" lvl="0" indent="-342900" algn="l" rtl="0">
              <a:spcBef>
                <a:spcPts val="0"/>
              </a:spcBef>
              <a:spcAft>
                <a:spcPts val="0"/>
              </a:spcAft>
              <a:buSzPts val="1800"/>
              <a:buChar char="●"/>
            </a:pPr>
            <a:r>
              <a:rPr lang="en"/>
              <a:t>Factors leading to the Great Recession </a:t>
            </a:r>
            <a:endParaRPr/>
          </a:p>
          <a:p>
            <a:pPr marL="914400" lvl="1" indent="-317500" algn="l" rtl="0">
              <a:spcBef>
                <a:spcPts val="0"/>
              </a:spcBef>
              <a:spcAft>
                <a:spcPts val="0"/>
              </a:spcAft>
              <a:buSzPts val="1400"/>
              <a:buChar char="○"/>
            </a:pPr>
            <a:r>
              <a:rPr lang="en"/>
              <a:t>Cutbacks in consumer spending </a:t>
            </a:r>
            <a:endParaRPr/>
          </a:p>
          <a:p>
            <a:pPr marL="914400" lvl="1" indent="-317500" algn="l" rtl="0">
              <a:spcBef>
                <a:spcPts val="0"/>
              </a:spcBef>
              <a:spcAft>
                <a:spcPts val="0"/>
              </a:spcAft>
              <a:buSzPts val="1400"/>
              <a:buChar char="○"/>
            </a:pPr>
            <a:r>
              <a:rPr lang="en"/>
              <a:t>U.S. Financial institutions convinced people to buy homes they couldn’t afford (Rosner)</a:t>
            </a:r>
            <a:endParaRPr/>
          </a:p>
          <a:p>
            <a:pPr marL="914400" lvl="1" indent="-317500" algn="l" rtl="0">
              <a:spcBef>
                <a:spcPts val="0"/>
              </a:spcBef>
              <a:spcAft>
                <a:spcPts val="0"/>
              </a:spcAft>
              <a:buSzPts val="1400"/>
              <a:buChar char="○"/>
            </a:pPr>
            <a:r>
              <a:rPr lang="en"/>
              <a:t>Created an economy crash in real estate </a:t>
            </a:r>
            <a:endParaRPr/>
          </a:p>
          <a:p>
            <a:pPr marL="914400" lvl="1" indent="-317500" algn="l" rtl="0">
              <a:spcBef>
                <a:spcPts val="0"/>
              </a:spcBef>
              <a:spcAft>
                <a:spcPts val="0"/>
              </a:spcAft>
              <a:buSzPts val="1400"/>
              <a:buChar char="○"/>
            </a:pPr>
            <a:r>
              <a:rPr lang="en"/>
              <a:t>Fragile Banks (fee)</a:t>
            </a:r>
            <a:endParaRPr/>
          </a:p>
          <a:p>
            <a:pPr marL="914400" lvl="1" indent="-317500" algn="l" rtl="0">
              <a:spcBef>
                <a:spcPts val="0"/>
              </a:spcBef>
              <a:spcAft>
                <a:spcPts val="0"/>
              </a:spcAft>
              <a:buSzPts val="1400"/>
              <a:buChar char="○"/>
            </a:pPr>
            <a:r>
              <a:rPr lang="en"/>
              <a:t>Unbalanced international trade</a:t>
            </a:r>
            <a:endParaRPr/>
          </a:p>
          <a:p>
            <a:pPr marL="914400" lvl="1" indent="-317500" algn="l" rtl="0">
              <a:spcBef>
                <a:spcPts val="0"/>
              </a:spcBef>
              <a:spcAft>
                <a:spcPts val="0"/>
              </a:spcAft>
              <a:buSzPts val="1400"/>
              <a:buChar char="○"/>
            </a:pPr>
            <a:r>
              <a:rPr lang="en"/>
              <a:t>Debt</a:t>
            </a:r>
            <a:endParaRPr/>
          </a:p>
        </p:txBody>
      </p:sp>
      <p:pic>
        <p:nvPicPr>
          <p:cNvPr id="84" name="Google Shape;84;p16"/>
          <p:cNvPicPr preferRelativeResize="0"/>
          <p:nvPr/>
        </p:nvPicPr>
        <p:blipFill>
          <a:blip r:embed="rId3">
            <a:alphaModFix/>
          </a:blip>
          <a:stretch>
            <a:fillRect/>
          </a:stretch>
        </p:blipFill>
        <p:spPr>
          <a:xfrm>
            <a:off x="6524625" y="3523074"/>
            <a:ext cx="2619375" cy="1620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Great Depression: Jobs</a:t>
            </a:r>
            <a:endParaRPr/>
          </a:p>
        </p:txBody>
      </p:sp>
      <p:sp>
        <p:nvSpPr>
          <p:cNvPr id="90" name="Google Shape;90;p17"/>
          <p:cNvSpPr txBox="1">
            <a:spLocks noGrp="1"/>
          </p:cNvSpPr>
          <p:nvPr>
            <p:ph type="body" idx="1"/>
          </p:nvPr>
        </p:nvSpPr>
        <p:spPr>
          <a:xfrm>
            <a:off x="387900" y="1433724"/>
            <a:ext cx="8368200" cy="307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 Mass Lay offs</a:t>
            </a:r>
            <a:endParaRPr/>
          </a:p>
          <a:p>
            <a:pPr marL="457200" lvl="0" indent="-342900" algn="l" rtl="0">
              <a:spcBef>
                <a:spcPts val="0"/>
              </a:spcBef>
              <a:spcAft>
                <a:spcPts val="0"/>
              </a:spcAft>
              <a:buSzPts val="1800"/>
              <a:buChar char="●"/>
            </a:pPr>
            <a:r>
              <a:rPr lang="en"/>
              <a:t>Unemployment </a:t>
            </a:r>
            <a:endParaRPr/>
          </a:p>
          <a:p>
            <a:pPr marL="457200" lvl="0" indent="-342900" algn="l" rtl="0">
              <a:spcBef>
                <a:spcPts val="0"/>
              </a:spcBef>
              <a:spcAft>
                <a:spcPts val="0"/>
              </a:spcAft>
              <a:buSzPts val="1800"/>
              <a:buChar char="●"/>
            </a:pPr>
            <a:r>
              <a:rPr lang="en"/>
              <a:t>1 in every 4 of the population was unemployed (Redmond)</a:t>
            </a:r>
            <a:endParaRPr/>
          </a:p>
          <a:p>
            <a:pPr marL="457200" lvl="0" indent="-342900" algn="l" rtl="0">
              <a:spcBef>
                <a:spcPts val="0"/>
              </a:spcBef>
              <a:spcAft>
                <a:spcPts val="0"/>
              </a:spcAft>
              <a:buSzPts val="1800"/>
              <a:buChar char="●"/>
            </a:pPr>
            <a:r>
              <a:rPr lang="en"/>
              <a:t>3 million in 1929, 4 million in 1930, 8 million in 1931, and 12 ½ million 1932 (Asgmnt 4 Document A) </a:t>
            </a:r>
            <a:endParaRPr/>
          </a:p>
          <a:p>
            <a:pPr marL="457200" lvl="0" indent="-342900" algn="l" rtl="0">
              <a:spcBef>
                <a:spcPts val="0"/>
              </a:spcBef>
              <a:spcAft>
                <a:spcPts val="0"/>
              </a:spcAft>
              <a:buSzPts val="1800"/>
              <a:buChar char="●"/>
            </a:pPr>
            <a:r>
              <a:rPr lang="en"/>
              <a:t>Minorities were the first fired last hired </a:t>
            </a:r>
            <a:endParaRPr/>
          </a:p>
          <a:p>
            <a:pPr marL="457200" lvl="0" indent="-342900" algn="l" rtl="0">
              <a:spcBef>
                <a:spcPts val="0"/>
              </a:spcBef>
              <a:spcAft>
                <a:spcPts val="0"/>
              </a:spcAft>
              <a:buSzPts val="1800"/>
              <a:buChar char="●"/>
            </a:pPr>
            <a:r>
              <a:rPr lang="en"/>
              <a:t>Those who did have jobs didn’t have the best working conditions </a:t>
            </a:r>
            <a:endParaRPr/>
          </a:p>
          <a:p>
            <a:pPr marL="914400" lvl="1" indent="-317500" algn="l" rtl="0">
              <a:spcBef>
                <a:spcPts val="0"/>
              </a:spcBef>
              <a:spcAft>
                <a:spcPts val="0"/>
              </a:spcAft>
              <a:buSzPts val="1400"/>
              <a:buChar char="○"/>
            </a:pPr>
            <a:r>
              <a:rPr lang="en"/>
              <a:t>Low pay</a:t>
            </a:r>
            <a:endParaRPr/>
          </a:p>
          <a:p>
            <a:pPr marL="1371600" lvl="2" indent="-317500" algn="l" rtl="0">
              <a:spcBef>
                <a:spcPts val="0"/>
              </a:spcBef>
              <a:spcAft>
                <a:spcPts val="0"/>
              </a:spcAft>
              <a:buSzPts val="1400"/>
              <a:buChar char="■"/>
            </a:pPr>
            <a:r>
              <a:rPr lang="en"/>
              <a:t>At times they were paid cents </a:t>
            </a:r>
            <a:endParaRPr/>
          </a:p>
          <a:p>
            <a:pPr marL="914400" lvl="1" indent="-317500" algn="l" rtl="0">
              <a:spcBef>
                <a:spcPts val="0"/>
              </a:spcBef>
              <a:spcAft>
                <a:spcPts val="0"/>
              </a:spcAft>
              <a:buSzPts val="1400"/>
              <a:buChar char="○"/>
            </a:pPr>
            <a:r>
              <a:rPr lang="en"/>
              <a:t>Long hours</a:t>
            </a:r>
            <a:endParaRPr/>
          </a:p>
          <a:p>
            <a:pPr marL="914400" lvl="1" indent="-317500" algn="l" rtl="0">
              <a:spcBef>
                <a:spcPts val="0"/>
              </a:spcBef>
              <a:spcAft>
                <a:spcPts val="0"/>
              </a:spcAft>
              <a:buSzPts val="1400"/>
              <a:buChar char="○"/>
            </a:pPr>
            <a:r>
              <a:rPr lang="en"/>
              <a:t>Bad  working conditions </a:t>
            </a:r>
            <a:endParaRPr/>
          </a:p>
          <a:p>
            <a:pPr marL="45720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91" name="Google Shape;91;p17"/>
          <p:cNvPicPr preferRelativeResize="0"/>
          <p:nvPr/>
        </p:nvPicPr>
        <p:blipFill>
          <a:blip r:embed="rId3">
            <a:alphaModFix/>
          </a:blip>
          <a:stretch>
            <a:fillRect/>
          </a:stretch>
        </p:blipFill>
        <p:spPr>
          <a:xfrm>
            <a:off x="6743700" y="0"/>
            <a:ext cx="2400300" cy="1905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Great Recession: Jobs</a:t>
            </a:r>
            <a:endParaRPr/>
          </a:p>
        </p:txBody>
      </p:sp>
      <p:sp>
        <p:nvSpPr>
          <p:cNvPr id="97" name="Google Shape;97;p1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Labor market Shed 6.1% of all payroll employment (State of working America)</a:t>
            </a:r>
            <a:endParaRPr/>
          </a:p>
          <a:p>
            <a:pPr marL="457200" lvl="0" indent="-342900" algn="l" rtl="0">
              <a:spcBef>
                <a:spcPts val="0"/>
              </a:spcBef>
              <a:spcAft>
                <a:spcPts val="0"/>
              </a:spcAft>
              <a:buSzPts val="1800"/>
              <a:buChar char="●"/>
            </a:pPr>
            <a:r>
              <a:rPr lang="en"/>
              <a:t>Mass layoffs</a:t>
            </a:r>
            <a:endParaRPr/>
          </a:p>
          <a:p>
            <a:pPr marL="457200" lvl="0" indent="-342900" algn="l" rtl="0">
              <a:spcBef>
                <a:spcPts val="0"/>
              </a:spcBef>
              <a:spcAft>
                <a:spcPts val="0"/>
              </a:spcAft>
              <a:buSzPts val="1800"/>
              <a:buChar char="●"/>
            </a:pPr>
            <a:r>
              <a:rPr lang="en"/>
              <a:t>Unemployment </a:t>
            </a:r>
            <a:endParaRPr/>
          </a:p>
          <a:p>
            <a:pPr marL="914400" lvl="1" indent="-317500" algn="l" rtl="0">
              <a:spcBef>
                <a:spcPts val="0"/>
              </a:spcBef>
              <a:spcAft>
                <a:spcPts val="0"/>
              </a:spcAft>
              <a:buSzPts val="1400"/>
              <a:buChar char="○"/>
            </a:pPr>
            <a:r>
              <a:rPr lang="en"/>
              <a:t>December 2007 national unemployment rate was 5.0% the rate keeped increasing in  June 2009 it was at 9.5 % and on October 2009 it was at 10% (BLS)</a:t>
            </a:r>
            <a:endParaRPr/>
          </a:p>
          <a:p>
            <a:pPr marL="914400" lvl="1" indent="-317500" algn="l" rtl="0">
              <a:spcBef>
                <a:spcPts val="0"/>
              </a:spcBef>
              <a:spcAft>
                <a:spcPts val="0"/>
              </a:spcAft>
              <a:buSzPts val="1400"/>
              <a:buChar char="○"/>
            </a:pPr>
            <a:r>
              <a:rPr lang="en"/>
              <a:t>Hour cuts </a:t>
            </a:r>
            <a:endParaRPr/>
          </a:p>
          <a:p>
            <a:pPr marL="914400" lvl="1" indent="-317500" algn="l" rtl="0">
              <a:spcBef>
                <a:spcPts val="0"/>
              </a:spcBef>
              <a:spcAft>
                <a:spcPts val="0"/>
              </a:spcAft>
              <a:buSzPts val="1400"/>
              <a:buChar char="○"/>
            </a:pPr>
            <a:r>
              <a:rPr lang="en"/>
              <a:t>Wage cuts </a:t>
            </a:r>
            <a:endParaRPr/>
          </a:p>
          <a:p>
            <a:pPr marL="914400" lvl="1" indent="-317500" algn="l" rtl="0">
              <a:spcBef>
                <a:spcPts val="0"/>
              </a:spcBef>
              <a:spcAft>
                <a:spcPts val="0"/>
              </a:spcAft>
              <a:buSzPts val="1400"/>
              <a:buChar char="○"/>
            </a:pPr>
            <a:r>
              <a:rPr lang="en"/>
              <a:t>Minorities have a higher unemployment rate than white workers </a:t>
            </a:r>
            <a:endParaRPr/>
          </a:p>
          <a:p>
            <a:pPr marL="914400" lvl="1" indent="-317500" algn="l" rtl="0">
              <a:spcBef>
                <a:spcPts val="0"/>
              </a:spcBef>
              <a:spcAft>
                <a:spcPts val="0"/>
              </a:spcAft>
              <a:buSzPts val="1400"/>
              <a:buChar char="○"/>
            </a:pPr>
            <a:r>
              <a:rPr lang="en"/>
              <a:t>More job seekers than job openings</a:t>
            </a:r>
            <a:endParaRPr/>
          </a:p>
          <a:p>
            <a:pPr marL="914400" lvl="1" indent="-317500" algn="l" rtl="0">
              <a:spcBef>
                <a:spcPts val="0"/>
              </a:spcBef>
              <a:spcAft>
                <a:spcPts val="0"/>
              </a:spcAft>
              <a:buSzPts val="1400"/>
              <a:buChar char="○"/>
            </a:pPr>
            <a:r>
              <a:rPr lang="en"/>
              <a:t>Ratio of 5 to 1 in September  2010 (State of working America)</a:t>
            </a:r>
            <a:endParaRPr/>
          </a:p>
        </p:txBody>
      </p:sp>
      <p:pic>
        <p:nvPicPr>
          <p:cNvPr id="98" name="Google Shape;98;p18"/>
          <p:cNvPicPr preferRelativeResize="0"/>
          <p:nvPr/>
        </p:nvPicPr>
        <p:blipFill>
          <a:blip r:embed="rId3">
            <a:alphaModFix/>
          </a:blip>
          <a:stretch>
            <a:fillRect/>
          </a:stretch>
        </p:blipFill>
        <p:spPr>
          <a:xfrm>
            <a:off x="6475150" y="3245675"/>
            <a:ext cx="2604150" cy="1736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387900" y="414900"/>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Jobs: How do they compare?</a:t>
            </a:r>
            <a:endParaRPr/>
          </a:p>
        </p:txBody>
      </p:sp>
      <p:sp>
        <p:nvSpPr>
          <p:cNvPr id="104" name="Google Shape;104;p19"/>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u="sng"/>
              <a:t>Similarities:</a:t>
            </a:r>
            <a:endParaRPr sz="1800" u="sng"/>
          </a:p>
          <a:p>
            <a:pPr marL="457200" lvl="0" indent="-342900" algn="l" rtl="0">
              <a:spcBef>
                <a:spcPts val="1600"/>
              </a:spcBef>
              <a:spcAft>
                <a:spcPts val="0"/>
              </a:spcAft>
              <a:buSzPts val="1800"/>
              <a:buChar char="●"/>
            </a:pPr>
            <a:r>
              <a:rPr lang="en" sz="1800"/>
              <a:t>Unemployment </a:t>
            </a:r>
            <a:endParaRPr sz="1800"/>
          </a:p>
          <a:p>
            <a:pPr marL="457200" lvl="0" indent="-342900" algn="l" rtl="0">
              <a:spcBef>
                <a:spcPts val="0"/>
              </a:spcBef>
              <a:spcAft>
                <a:spcPts val="0"/>
              </a:spcAft>
              <a:buSzPts val="1800"/>
              <a:buChar char="●"/>
            </a:pPr>
            <a:r>
              <a:rPr lang="en" sz="1800"/>
              <a:t>Mass lay offs</a:t>
            </a:r>
            <a:endParaRPr sz="1800"/>
          </a:p>
          <a:p>
            <a:pPr marL="457200" lvl="0" indent="-342900" algn="l" rtl="0">
              <a:spcBef>
                <a:spcPts val="0"/>
              </a:spcBef>
              <a:spcAft>
                <a:spcPts val="0"/>
              </a:spcAft>
              <a:buSzPts val="1800"/>
              <a:buChar char="●"/>
            </a:pPr>
            <a:r>
              <a:rPr lang="en" sz="1800"/>
              <a:t>Less jobs per year</a:t>
            </a:r>
            <a:endParaRPr sz="1800"/>
          </a:p>
          <a:p>
            <a:pPr marL="457200" lvl="0" indent="-342900" algn="l" rtl="0">
              <a:spcBef>
                <a:spcPts val="0"/>
              </a:spcBef>
              <a:spcAft>
                <a:spcPts val="0"/>
              </a:spcAft>
              <a:buSzPts val="1800"/>
              <a:buChar char="●"/>
            </a:pPr>
            <a:r>
              <a:rPr lang="en" sz="1800"/>
              <a:t>Minorities at disadvantage </a:t>
            </a:r>
            <a:endParaRPr sz="1800"/>
          </a:p>
        </p:txBody>
      </p:sp>
      <p:sp>
        <p:nvSpPr>
          <p:cNvPr id="105" name="Google Shape;105;p19"/>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u="sng"/>
              <a:t>DIfferences:</a:t>
            </a:r>
            <a:endParaRPr sz="1800" u="sng"/>
          </a:p>
          <a:p>
            <a:pPr marL="457200" lvl="0" indent="-342900" algn="l" rtl="0">
              <a:spcBef>
                <a:spcPts val="1600"/>
              </a:spcBef>
              <a:spcAft>
                <a:spcPts val="0"/>
              </a:spcAft>
              <a:buSzPts val="1800"/>
              <a:buChar char="●"/>
            </a:pPr>
            <a:r>
              <a:rPr lang="en" sz="1800"/>
              <a:t>Unemployment rates </a:t>
            </a:r>
            <a:endParaRPr sz="1800"/>
          </a:p>
          <a:p>
            <a:pPr marL="457200" lvl="0" indent="-342900" algn="l" rtl="0">
              <a:spcBef>
                <a:spcPts val="0"/>
              </a:spcBef>
              <a:spcAft>
                <a:spcPts val="0"/>
              </a:spcAft>
              <a:buSzPts val="1800"/>
              <a:buChar char="●"/>
            </a:pPr>
            <a:r>
              <a:rPr lang="en" sz="1800"/>
              <a:t>Work hours </a:t>
            </a:r>
            <a:endParaRPr sz="1800"/>
          </a:p>
          <a:p>
            <a:pPr marL="457200" lvl="0" indent="-342900" algn="l" rtl="0">
              <a:spcBef>
                <a:spcPts val="0"/>
              </a:spcBef>
              <a:spcAft>
                <a:spcPts val="0"/>
              </a:spcAft>
              <a:buSzPts val="1800"/>
              <a:buChar char="●"/>
            </a:pPr>
            <a:r>
              <a:rPr lang="en" sz="1800"/>
              <a:t>Working conditions </a:t>
            </a:r>
            <a:endParaRPr sz="1800"/>
          </a:p>
          <a:p>
            <a:pPr marL="457200" lvl="0" indent="-342900" algn="l" rtl="0">
              <a:spcBef>
                <a:spcPts val="0"/>
              </a:spcBef>
              <a:spcAft>
                <a:spcPts val="0"/>
              </a:spcAft>
              <a:buSzPts val="1800"/>
              <a:buChar char="●"/>
            </a:pPr>
            <a:r>
              <a:rPr lang="en" sz="1800"/>
              <a:t>Pay </a:t>
            </a:r>
            <a:endParaRPr sz="1800"/>
          </a:p>
        </p:txBody>
      </p:sp>
      <p:pic>
        <p:nvPicPr>
          <p:cNvPr id="106" name="Google Shape;106;p19"/>
          <p:cNvPicPr preferRelativeResize="0"/>
          <p:nvPr/>
        </p:nvPicPr>
        <p:blipFill>
          <a:blip r:embed="rId3">
            <a:alphaModFix/>
          </a:blip>
          <a:stretch>
            <a:fillRect/>
          </a:stretch>
        </p:blipFill>
        <p:spPr>
          <a:xfrm>
            <a:off x="3468738" y="3530850"/>
            <a:ext cx="2206525" cy="1481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Great Depression: Daily Life</a:t>
            </a:r>
            <a:endParaRPr/>
          </a:p>
        </p:txBody>
      </p:sp>
      <p:sp>
        <p:nvSpPr>
          <p:cNvPr id="112" name="Google Shape;112;p20"/>
          <p:cNvSpPr txBox="1">
            <a:spLocks noGrp="1"/>
          </p:cNvSpPr>
          <p:nvPr>
            <p:ph type="body" idx="1"/>
          </p:nvPr>
        </p:nvSpPr>
        <p:spPr>
          <a:xfrm>
            <a:off x="387900" y="1144124"/>
            <a:ext cx="8368200" cy="307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Families income decreased by about 40 percent</a:t>
            </a:r>
            <a:endParaRPr/>
          </a:p>
          <a:p>
            <a:pPr marL="457200" lvl="0" indent="-342900" algn="l" rtl="0">
              <a:spcBef>
                <a:spcPts val="0"/>
              </a:spcBef>
              <a:spcAft>
                <a:spcPts val="0"/>
              </a:spcAft>
              <a:buSzPts val="1800"/>
              <a:buChar char="●"/>
            </a:pPr>
            <a:r>
              <a:rPr lang="en"/>
              <a:t>Marriage rates declined </a:t>
            </a:r>
            <a:endParaRPr/>
          </a:p>
          <a:p>
            <a:pPr marL="457200" lvl="0" indent="-342900" algn="l" rtl="0">
              <a:spcBef>
                <a:spcPts val="0"/>
              </a:spcBef>
              <a:spcAft>
                <a:spcPts val="0"/>
              </a:spcAft>
              <a:buSzPts val="1800"/>
              <a:buChar char="●"/>
            </a:pPr>
            <a:r>
              <a:rPr lang="en"/>
              <a:t>Divorce rates declined </a:t>
            </a:r>
            <a:endParaRPr/>
          </a:p>
          <a:p>
            <a:pPr marL="914400" lvl="1" indent="-317500" algn="l" rtl="0">
              <a:spcBef>
                <a:spcPts val="0"/>
              </a:spcBef>
              <a:spcAft>
                <a:spcPts val="0"/>
              </a:spcAft>
              <a:buSzPts val="1400"/>
              <a:buChar char="○"/>
            </a:pPr>
            <a:r>
              <a:rPr lang="en"/>
              <a:t>Couldn't afford lawyers</a:t>
            </a:r>
            <a:endParaRPr/>
          </a:p>
          <a:p>
            <a:pPr marL="457200" lvl="0" indent="-342900" algn="l" rtl="0">
              <a:spcBef>
                <a:spcPts val="0"/>
              </a:spcBef>
              <a:spcAft>
                <a:spcPts val="0"/>
              </a:spcAft>
              <a:buSzPts val="1800"/>
              <a:buChar char="●"/>
            </a:pPr>
            <a:r>
              <a:rPr lang="en"/>
              <a:t>Men would apart themselves from family they were ashamed</a:t>
            </a:r>
            <a:endParaRPr/>
          </a:p>
          <a:p>
            <a:pPr marL="914400" lvl="1" indent="-317500" algn="l" rtl="0">
              <a:spcBef>
                <a:spcPts val="0"/>
              </a:spcBef>
              <a:spcAft>
                <a:spcPts val="0"/>
              </a:spcAft>
              <a:buSzPts val="1400"/>
              <a:buChar char="○"/>
            </a:pPr>
            <a:r>
              <a:rPr lang="en"/>
              <a:t>Drank, Smoke, Left in long trips (trains), abandoned families </a:t>
            </a:r>
            <a:endParaRPr/>
          </a:p>
          <a:p>
            <a:pPr marL="457200" lvl="0" indent="-342900" algn="l" rtl="0">
              <a:spcBef>
                <a:spcPts val="0"/>
              </a:spcBef>
              <a:spcAft>
                <a:spcPts val="0"/>
              </a:spcAft>
              <a:buSzPts val="1800"/>
              <a:buChar char="●"/>
            </a:pPr>
            <a:r>
              <a:rPr lang="en"/>
              <a:t>Entire families often lived in bad conditions</a:t>
            </a:r>
            <a:endParaRPr/>
          </a:p>
          <a:p>
            <a:pPr marL="914400" lvl="1" indent="-317500" algn="l" rtl="0">
              <a:spcBef>
                <a:spcPts val="0"/>
              </a:spcBef>
              <a:spcAft>
                <a:spcPts val="0"/>
              </a:spcAft>
              <a:buSzPts val="1400"/>
              <a:buChar char="○"/>
            </a:pPr>
            <a:r>
              <a:rPr lang="en"/>
              <a:t>Overcrowded apartments </a:t>
            </a:r>
            <a:endParaRPr/>
          </a:p>
          <a:p>
            <a:pPr marL="914400" lvl="1" indent="-317500" algn="l" rtl="0">
              <a:spcBef>
                <a:spcPts val="0"/>
              </a:spcBef>
              <a:spcAft>
                <a:spcPts val="0"/>
              </a:spcAft>
              <a:buSzPts val="1400"/>
              <a:buChar char="○"/>
            </a:pPr>
            <a:r>
              <a:rPr lang="en"/>
              <a:t>Homeless</a:t>
            </a:r>
            <a:endParaRPr/>
          </a:p>
          <a:p>
            <a:pPr marL="914400" lvl="1" indent="-317500" algn="l" rtl="0">
              <a:spcBef>
                <a:spcPts val="0"/>
              </a:spcBef>
              <a:spcAft>
                <a:spcPts val="0"/>
              </a:spcAft>
              <a:buSzPts val="1400"/>
              <a:buChar char="○"/>
            </a:pPr>
            <a:r>
              <a:rPr lang="en"/>
              <a:t> Hoovervilles (Shacks)</a:t>
            </a:r>
            <a:endParaRPr/>
          </a:p>
          <a:p>
            <a:pPr marL="457200" lvl="0" indent="-342900" algn="l" rtl="0">
              <a:spcBef>
                <a:spcPts val="0"/>
              </a:spcBef>
              <a:spcAft>
                <a:spcPts val="0"/>
              </a:spcAft>
              <a:buSzPts val="1800"/>
              <a:buChar char="●"/>
            </a:pPr>
            <a:r>
              <a:rPr lang="en"/>
              <a:t>Depended on </a:t>
            </a:r>
            <a:endParaRPr/>
          </a:p>
          <a:p>
            <a:pPr marL="914400" lvl="1" indent="-317500" algn="l" rtl="0">
              <a:spcBef>
                <a:spcPts val="0"/>
              </a:spcBef>
              <a:spcAft>
                <a:spcPts val="0"/>
              </a:spcAft>
              <a:buSzPts val="1400"/>
              <a:buChar char="○"/>
            </a:pPr>
            <a:r>
              <a:rPr lang="en"/>
              <a:t>Soup Kitchens, Charities</a:t>
            </a:r>
            <a:endParaRPr/>
          </a:p>
          <a:p>
            <a:pPr marL="457200" lvl="0" indent="-342900" algn="l" rtl="0">
              <a:spcBef>
                <a:spcPts val="0"/>
              </a:spcBef>
              <a:spcAft>
                <a:spcPts val="0"/>
              </a:spcAft>
              <a:buSzPts val="1800"/>
              <a:buChar char="●"/>
            </a:pPr>
            <a:r>
              <a:rPr lang="en"/>
              <a:t>Coped </a:t>
            </a:r>
            <a:endParaRPr/>
          </a:p>
          <a:p>
            <a:pPr marL="914400" lvl="1" indent="-317500" algn="l" rtl="0">
              <a:spcBef>
                <a:spcPts val="0"/>
              </a:spcBef>
              <a:spcAft>
                <a:spcPts val="0"/>
              </a:spcAft>
              <a:buSzPts val="1400"/>
              <a:buChar char="○"/>
            </a:pPr>
            <a:r>
              <a:rPr lang="en"/>
              <a:t>Raido, Movies </a:t>
            </a:r>
            <a:endParaRPr/>
          </a:p>
          <a:p>
            <a:pPr marL="0" lvl="0" indent="0" algn="l" rtl="0">
              <a:spcBef>
                <a:spcPts val="1600"/>
              </a:spcBef>
              <a:spcAft>
                <a:spcPts val="0"/>
              </a:spcAft>
              <a:buNone/>
            </a:pPr>
            <a:r>
              <a:rPr lang="en"/>
              <a:t> </a:t>
            </a:r>
            <a:endParaRPr/>
          </a:p>
          <a:p>
            <a:pPr marL="0" lvl="0" indent="0" algn="l" rtl="0">
              <a:spcBef>
                <a:spcPts val="1600"/>
              </a:spcBef>
              <a:spcAft>
                <a:spcPts val="1600"/>
              </a:spcAft>
              <a:buNone/>
            </a:pPr>
            <a:endParaRPr/>
          </a:p>
        </p:txBody>
      </p:sp>
      <p:pic>
        <p:nvPicPr>
          <p:cNvPr id="113" name="Google Shape;113;p20"/>
          <p:cNvPicPr preferRelativeResize="0"/>
          <p:nvPr/>
        </p:nvPicPr>
        <p:blipFill>
          <a:blip r:embed="rId3">
            <a:alphaModFix/>
          </a:blip>
          <a:stretch>
            <a:fillRect/>
          </a:stretch>
        </p:blipFill>
        <p:spPr>
          <a:xfrm>
            <a:off x="6522300" y="3002375"/>
            <a:ext cx="2400300" cy="190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Great Recession: Daily Life </a:t>
            </a:r>
            <a:endParaRPr/>
          </a:p>
        </p:txBody>
      </p:sp>
      <p:sp>
        <p:nvSpPr>
          <p:cNvPr id="119" name="Google Shape;119;p21"/>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55% of all adults have experienced work related hardship (Pew)</a:t>
            </a:r>
            <a:endParaRPr/>
          </a:p>
          <a:p>
            <a:pPr marL="457200" lvl="0" indent="-342900" algn="l" rtl="0">
              <a:spcBef>
                <a:spcPts val="0"/>
              </a:spcBef>
              <a:spcAft>
                <a:spcPts val="0"/>
              </a:spcAft>
              <a:buSzPts val="1800"/>
              <a:buChar char="●"/>
            </a:pPr>
            <a:r>
              <a:rPr lang="en"/>
              <a:t>Average American Household decreased by about 20% (Warner)</a:t>
            </a:r>
            <a:endParaRPr/>
          </a:p>
          <a:p>
            <a:pPr marL="457200" lvl="0" indent="-342900" algn="l" rtl="0">
              <a:spcBef>
                <a:spcPts val="0"/>
              </a:spcBef>
              <a:spcAft>
                <a:spcPts val="0"/>
              </a:spcAft>
              <a:buSzPts val="1800"/>
              <a:buChar char="●"/>
            </a:pPr>
            <a:r>
              <a:rPr lang="en"/>
              <a:t>On average Household income declined by at least 25% (Warner)</a:t>
            </a:r>
            <a:endParaRPr/>
          </a:p>
          <a:p>
            <a:pPr marL="914400" lvl="1" indent="-317500" algn="l" rtl="0">
              <a:spcBef>
                <a:spcPts val="0"/>
              </a:spcBef>
              <a:spcAft>
                <a:spcPts val="0"/>
              </a:spcAft>
              <a:buSzPts val="1400"/>
              <a:buChar char="○"/>
            </a:pPr>
            <a:r>
              <a:rPr lang="en"/>
              <a:t>BIrth rate is declined</a:t>
            </a:r>
            <a:endParaRPr/>
          </a:p>
          <a:p>
            <a:pPr marL="457200" lvl="0" indent="-342900" algn="l" rtl="0">
              <a:spcBef>
                <a:spcPts val="0"/>
              </a:spcBef>
              <a:spcAft>
                <a:spcPts val="0"/>
              </a:spcAft>
              <a:buSzPts val="1800"/>
              <a:buChar char="●"/>
            </a:pPr>
            <a:r>
              <a:rPr lang="en"/>
              <a:t>Cut down on budget for luxury spending </a:t>
            </a:r>
            <a:endParaRPr/>
          </a:p>
          <a:p>
            <a:pPr marL="914400" lvl="1" indent="-317500" algn="l" rtl="0">
              <a:spcBef>
                <a:spcPts val="0"/>
              </a:spcBef>
              <a:spcAft>
                <a:spcPts val="0"/>
              </a:spcAft>
              <a:buSzPts val="1400"/>
              <a:buChar char="○"/>
            </a:pPr>
            <a:r>
              <a:rPr lang="en"/>
              <a:t>Less materialism </a:t>
            </a:r>
            <a:endParaRPr/>
          </a:p>
          <a:p>
            <a:pPr marL="457200" lvl="0" indent="-342900" algn="l" rtl="0">
              <a:spcBef>
                <a:spcPts val="0"/>
              </a:spcBef>
              <a:spcAft>
                <a:spcPts val="0"/>
              </a:spcAft>
              <a:buSzPts val="1800"/>
              <a:buChar char="●"/>
            </a:pPr>
            <a:r>
              <a:rPr lang="en"/>
              <a:t>Coped by “togetherness” among family and friends</a:t>
            </a:r>
            <a:endParaRPr/>
          </a:p>
          <a:p>
            <a:pPr marL="914400" lvl="1" indent="-317500" algn="l" rtl="0">
              <a:spcBef>
                <a:spcPts val="0"/>
              </a:spcBef>
              <a:spcAft>
                <a:spcPts val="0"/>
              </a:spcAft>
              <a:buSzPts val="1400"/>
              <a:buChar char="○"/>
            </a:pPr>
            <a:r>
              <a:rPr lang="en"/>
              <a:t>Closer families</a:t>
            </a:r>
            <a:endParaRPr/>
          </a:p>
          <a:p>
            <a:pPr marL="914400" lvl="1" indent="-317500" algn="l" rtl="0">
              <a:spcBef>
                <a:spcPts val="0"/>
              </a:spcBef>
              <a:spcAft>
                <a:spcPts val="0"/>
              </a:spcAft>
              <a:buSzPts val="1400"/>
              <a:buChar char="○"/>
            </a:pPr>
            <a:r>
              <a:rPr lang="en"/>
              <a:t>Attended public parks, beaches, stay at home activities</a:t>
            </a:r>
            <a:endParaRPr/>
          </a:p>
          <a:p>
            <a:pPr marL="457200" lvl="0" indent="-342900" algn="l" rtl="0">
              <a:spcBef>
                <a:spcPts val="0"/>
              </a:spcBef>
              <a:spcAft>
                <a:spcPts val="0"/>
              </a:spcAft>
              <a:buSzPts val="1800"/>
              <a:buChar char="●"/>
            </a:pPr>
            <a:r>
              <a:rPr lang="en"/>
              <a:t>Togetherness wasn’t good for every family </a:t>
            </a:r>
            <a:endParaRPr/>
          </a:p>
          <a:p>
            <a:pPr marL="914400" lvl="1" indent="-317500" algn="l" rtl="0">
              <a:spcBef>
                <a:spcPts val="0"/>
              </a:spcBef>
              <a:spcAft>
                <a:spcPts val="0"/>
              </a:spcAft>
              <a:buSzPts val="1400"/>
              <a:buChar char="○"/>
            </a:pPr>
            <a:r>
              <a:rPr lang="en"/>
              <a:t>Parents depressed, kids and teens separated themselves</a:t>
            </a:r>
            <a:endParaRPr/>
          </a:p>
          <a:p>
            <a:pPr marL="914400" lvl="1" indent="-317500" algn="l" rtl="0">
              <a:spcBef>
                <a:spcPts val="0"/>
              </a:spcBef>
              <a:spcAft>
                <a:spcPts val="0"/>
              </a:spcAft>
              <a:buSzPts val="1400"/>
              <a:buChar char="○"/>
            </a:pPr>
            <a:r>
              <a:rPr lang="en"/>
              <a:t>Divorce rates declined beacuse it was too expensive</a:t>
            </a:r>
            <a:endParaRPr/>
          </a:p>
          <a:p>
            <a:pPr marL="914400" lvl="1" indent="-317500" algn="l" rtl="0">
              <a:spcBef>
                <a:spcPts val="0"/>
              </a:spcBef>
              <a:spcAft>
                <a:spcPts val="0"/>
              </a:spcAft>
              <a:buSzPts val="1400"/>
              <a:buChar char="○"/>
            </a:pPr>
            <a:r>
              <a:rPr lang="en"/>
              <a:t>Family conflict and domestic violence rate increase (Warner)</a:t>
            </a:r>
            <a:endParaRPr/>
          </a:p>
        </p:txBody>
      </p:sp>
      <p:pic>
        <p:nvPicPr>
          <p:cNvPr id="120" name="Google Shape;120;p21"/>
          <p:cNvPicPr preferRelativeResize="0"/>
          <p:nvPr/>
        </p:nvPicPr>
        <p:blipFill>
          <a:blip r:embed="rId3">
            <a:alphaModFix/>
          </a:blip>
          <a:stretch>
            <a:fillRect/>
          </a:stretch>
        </p:blipFill>
        <p:spPr>
          <a:xfrm>
            <a:off x="6319838" y="3168538"/>
            <a:ext cx="2619375" cy="1743075"/>
          </a:xfrm>
          <a:prstGeom prst="rect">
            <a:avLst/>
          </a:prstGeom>
          <a:noFill/>
          <a:ln>
            <a:noFill/>
          </a:ln>
        </p:spPr>
      </p:pic>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1198</Words>
  <Application>Microsoft Office PowerPoint</Application>
  <PresentationFormat>On-screen Show (16:9)</PresentationFormat>
  <Paragraphs>185</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Open Sans</vt:lpstr>
      <vt:lpstr>Roboto Slab</vt:lpstr>
      <vt:lpstr>Roboto</vt:lpstr>
      <vt:lpstr>Marina</vt:lpstr>
      <vt:lpstr>Great Depression  Great Recession</vt:lpstr>
      <vt:lpstr>Overview</vt:lpstr>
      <vt:lpstr>Great Depression</vt:lpstr>
      <vt:lpstr>Great Recession </vt:lpstr>
      <vt:lpstr>Great Depression: Jobs</vt:lpstr>
      <vt:lpstr>Great Recession: Jobs</vt:lpstr>
      <vt:lpstr>Jobs: How do they compare?</vt:lpstr>
      <vt:lpstr>Great Depression: Daily Life</vt:lpstr>
      <vt:lpstr>Great Recession: Daily Life </vt:lpstr>
      <vt:lpstr>Daily Life: How do they compare?</vt:lpstr>
      <vt:lpstr>Great Depression: Industries </vt:lpstr>
      <vt:lpstr>Great Recession: Industries </vt:lpstr>
      <vt:lpstr>Industries: How do they compare?</vt:lpstr>
      <vt:lpstr>Great Depression: President(s)</vt:lpstr>
      <vt:lpstr>Great Depression: President(s) Continued</vt:lpstr>
      <vt:lpstr>Great Recession: President</vt:lpstr>
      <vt:lpstr>Presidents: How do they compare</vt:lpstr>
      <vt:lpstr>Overall</vt:lpstr>
      <vt:lpstr>Work Cited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Depression  Great Recession</dc:title>
  <dc:creator>Joseph Traeger</dc:creator>
  <cp:lastModifiedBy>Joseph Traeger</cp:lastModifiedBy>
  <cp:revision>1</cp:revision>
  <dcterms:modified xsi:type="dcterms:W3CDTF">2019-02-01T17:32:06Z</dcterms:modified>
</cp:coreProperties>
</file>