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23"/>
  </p:handout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83" r:id="rId12"/>
    <p:sldId id="284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 smtClean="0"/>
              <a:t>Edit Master text styles</a:t>
            </a:r>
          </a:p>
          <a:p>
            <a:pPr marL="0" lvl="1" indent="0" algn="ctr">
              <a:buNone/>
            </a:pPr>
            <a:r>
              <a:rPr lang="en-US" noProof="0" smtClean="0"/>
              <a:t>Second level</a:t>
            </a:r>
          </a:p>
          <a:p>
            <a:pPr marL="0" lvl="2" indent="0" algn="ctr">
              <a:buNone/>
            </a:pPr>
            <a:r>
              <a:rPr lang="en-US" noProof="0" smtClean="0"/>
              <a:t>Third level</a:t>
            </a:r>
          </a:p>
          <a:p>
            <a:pPr marL="0" lvl="3" indent="0" algn="ctr">
              <a:buNone/>
            </a:pPr>
            <a:r>
              <a:rPr lang="en-US" noProof="0" smtClean="0"/>
              <a:t>Fourth level</a:t>
            </a:r>
          </a:p>
          <a:p>
            <a:pPr marL="0" lvl="4" indent="0" algn="ctr">
              <a:buNone/>
            </a:pPr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Opportunity Costs and Marginal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MT 1.2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/>
              <a:t>Thinking at the Margin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600200"/>
            <a:ext cx="8077200" cy="5257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type of benefit does one get for the opportunity cost?  (Marginal Benefit)</a:t>
            </a:r>
          </a:p>
          <a:p>
            <a:pPr eaLnBrk="1" hangingPunct="1">
              <a:defRPr/>
            </a:pPr>
            <a:r>
              <a:rPr lang="en-US" smtClean="0"/>
              <a:t>What is the opportunity cost for one additional unit of something? (Marginal Cost)</a:t>
            </a:r>
          </a:p>
          <a:p>
            <a:pPr eaLnBrk="1" hangingPunct="1">
              <a:defRPr/>
            </a:pP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  Work vs. Studying</a:t>
            </a:r>
          </a:p>
          <a:p>
            <a:pPr eaLnBrk="1" hangingPunct="1">
              <a:defRPr/>
            </a:pPr>
            <a:r>
              <a:rPr lang="en-US" smtClean="0"/>
              <a:t>What is the benefit of working an extra hour?</a:t>
            </a:r>
          </a:p>
          <a:p>
            <a:pPr eaLnBrk="1" hangingPunct="1">
              <a:defRPr/>
            </a:pPr>
            <a:r>
              <a:rPr lang="en-US" smtClean="0"/>
              <a:t>What is the benefit of studying an extra hour?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44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/>
              <a:t>How do people choose?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00200"/>
            <a:ext cx="7772400" cy="5257800"/>
          </a:xfrm>
          <a:prstGeom prst="rect">
            <a:avLst/>
          </a:prstGeom>
        </p:spPr>
        <p:txBody>
          <a:bodyPr/>
          <a:lstStyle/>
          <a:p>
            <a:pPr marL="609600" indent="-609600"/>
            <a:r>
              <a:rPr lang="en-US" sz="3600"/>
              <a:t>Take into consideration several factors:</a:t>
            </a:r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sz="3600"/>
              <a:t>Is the item a want or a need?</a:t>
            </a:r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sz="3600"/>
              <a:t>What trade-off is involved?</a:t>
            </a:r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sz="3600"/>
              <a:t>What is the opportunity cost involved?</a:t>
            </a:r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sz="3600"/>
              <a:t>What utility do I get from it?</a:t>
            </a:r>
          </a:p>
        </p:txBody>
      </p:sp>
      <p:pic>
        <p:nvPicPr>
          <p:cNvPr id="17412" name="Picture 4" descr="ag0062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97426"/>
            <a:ext cx="25146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j00761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905001"/>
            <a:ext cx="19812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7776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Explanation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00200"/>
            <a:ext cx="77724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z="3600"/>
              <a:t>How is a want different from a need?</a:t>
            </a:r>
          </a:p>
          <a:p>
            <a:pPr lvl="1" eaLnBrk="1" hangingPunct="1"/>
            <a:r>
              <a:rPr lang="en-US" sz="3200"/>
              <a:t>Have to have it to survive.  (only 3)</a:t>
            </a:r>
          </a:p>
          <a:p>
            <a:pPr eaLnBrk="1" hangingPunct="1"/>
            <a:r>
              <a:rPr lang="en-US" sz="3600"/>
              <a:t>What is a trade-off?</a:t>
            </a:r>
          </a:p>
          <a:p>
            <a:pPr lvl="1" eaLnBrk="1" hangingPunct="1"/>
            <a:r>
              <a:rPr lang="en-US" sz="3200"/>
              <a:t>What you gave up to do what you did</a:t>
            </a:r>
          </a:p>
          <a:p>
            <a:pPr eaLnBrk="1" hangingPunct="1"/>
            <a:r>
              <a:rPr lang="en-US" sz="3600"/>
              <a:t>What is an opportunity cost?</a:t>
            </a:r>
          </a:p>
          <a:p>
            <a:pPr lvl="1" eaLnBrk="1" hangingPunct="1"/>
            <a:r>
              <a:rPr lang="en-US" sz="3200"/>
              <a:t>The cost of the most desirable alternative given up.</a:t>
            </a:r>
          </a:p>
        </p:txBody>
      </p:sp>
      <p:pic>
        <p:nvPicPr>
          <p:cNvPr id="18436" name="Picture 4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76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bd13719_"/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7432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7732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1447800"/>
            <a:ext cx="9557395" cy="5181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 a group of 3 to 4.  Answer the following:</a:t>
            </a:r>
          </a:p>
          <a:p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If you were in charge, what would you choose? </a:t>
            </a:r>
            <a:r>
              <a:rPr lang="en-US" sz="2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Then put them in order of importance to your group.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To pay for more military protection, or college scholarships?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Choose to fix roads, or provide after school opportunities?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To </a:t>
            </a:r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purchase computers for kids, or be able to pay for field trips?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Improve school facilities, or Build a new football stadium?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Plant more trees on campus, or hire roving tutor for one year?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Put more money into welfare, or college tuitions?</a:t>
            </a:r>
          </a:p>
          <a:p>
            <a:pPr marL="685800" lvl="1">
              <a:buFont typeface="+mj-lt"/>
              <a:buAutoNum type="arabicPeriod"/>
            </a:pPr>
            <a:r>
              <a:rPr lang="en-US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Install more portable classrooms, or improve your food menu?</a:t>
            </a:r>
          </a:p>
        </p:txBody>
      </p:sp>
    </p:spTree>
    <p:extLst>
      <p:ext uri="{BB962C8B-B14F-4D97-AF65-F5344CB8AC3E}">
        <p14:creationId xmlns:p14="http://schemas.microsoft.com/office/powerpoint/2010/main" val="1744097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i="1" dirty="0"/>
              <a:t>How to best use resources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00200"/>
            <a:ext cx="7772400" cy="5257800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31748" name="Picture 4" descr="prod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7772400" cy="525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239000" y="2743201"/>
            <a:ext cx="251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frontier/economic growth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91000" y="4876801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Underutilized resources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48200" y="2436842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Full use of all resources</a:t>
            </a:r>
          </a:p>
        </p:txBody>
      </p:sp>
    </p:spTree>
    <p:extLst>
      <p:ext uri="{BB962C8B-B14F-4D97-AF65-F5344CB8AC3E}">
        <p14:creationId xmlns:p14="http://schemas.microsoft.com/office/powerpoint/2010/main" val="208674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8915" name="Picture 3" descr="Production_Possibilities_Frontier_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7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710" y="452718"/>
            <a:ext cx="8811690" cy="14005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dirty="0"/>
              <a:t>What happens if resources change? </a:t>
            </a:r>
          </a:p>
        </p:txBody>
      </p:sp>
      <p:pic>
        <p:nvPicPr>
          <p:cNvPr id="39939" name="Picture 3" descr="question12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6781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962400" y="4114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loss or misuse of resources 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5981700" y="4686300"/>
            <a:ext cx="457200" cy="228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181600" y="1676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acquisition of new resources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7696200" y="2133600"/>
            <a:ext cx="609600" cy="228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0963" name="Picture 3" descr="PPCsh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5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i="1" dirty="0"/>
              <a:t>Review Curve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00200"/>
            <a:ext cx="7772400" cy="4876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600"/>
              <a:t>Anything inside of the graph represents resources not being used efficiently</a:t>
            </a:r>
          </a:p>
          <a:p>
            <a:pPr eaLnBrk="1" hangingPunct="1"/>
            <a:r>
              <a:rPr lang="en-US" sz="3600"/>
              <a:t>Cannot reach frontier without acquiring new resources.</a:t>
            </a:r>
          </a:p>
          <a:p>
            <a:pPr eaLnBrk="1" hangingPunct="1"/>
            <a:r>
              <a:rPr lang="en-US" sz="3600"/>
              <a:t>Can only be used to compare two goods (</a:t>
            </a:r>
            <a:r>
              <a:rPr lang="en-US" sz="3600" b="1" i="1"/>
              <a:t>Opportunity costs</a:t>
            </a:r>
            <a:r>
              <a:rPr lang="en-US" sz="3600"/>
              <a:t>)</a:t>
            </a:r>
          </a:p>
          <a:p>
            <a:pPr eaLnBrk="1" hangingPunct="1"/>
            <a:r>
              <a:rPr lang="en-US" sz="3600"/>
              <a:t>Used to see how to best utilize their resources in making the goods </a:t>
            </a:r>
          </a:p>
          <a:p>
            <a:pPr eaLnBrk="1" hangingPunct="1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0724363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Opportunity Costs and Marginal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MT 1.2</a:t>
            </a:r>
          </a:p>
        </p:txBody>
      </p:sp>
    </p:spTree>
    <p:extLst>
      <p:ext uri="{BB962C8B-B14F-4D97-AF65-F5344CB8AC3E}">
        <p14:creationId xmlns:p14="http://schemas.microsoft.com/office/powerpoint/2010/main" val="20407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6426" y="228600"/>
            <a:ext cx="8334374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400" b="1" i="1" dirty="0"/>
              <a:t>Decision Costs v. Benefits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5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 eaLnBrk="1" hangingPunct="1"/>
            <a:r>
              <a:rPr lang="en-US" sz="3200" b="1" dirty="0"/>
              <a:t>Opportunity Costs</a:t>
            </a:r>
            <a:r>
              <a:rPr lang="en-US" sz="3200" dirty="0"/>
              <a:t>:  The cost of the next best alternative given up in a decision</a:t>
            </a:r>
          </a:p>
          <a:p>
            <a:pPr lvl="1" eaLnBrk="1" hangingPunct="1"/>
            <a:r>
              <a:rPr lang="en-US" sz="3200" b="1" dirty="0"/>
              <a:t>Marginal Cost:  </a:t>
            </a:r>
            <a:r>
              <a:rPr lang="en-US" sz="3200" dirty="0"/>
              <a:t>Cost of production of one more unit.</a:t>
            </a:r>
          </a:p>
          <a:p>
            <a:pPr lvl="1" eaLnBrk="1" hangingPunct="1"/>
            <a:r>
              <a:rPr lang="en-US" sz="3200" b="1" dirty="0"/>
              <a:t>Marginal Benefit: </a:t>
            </a:r>
            <a:r>
              <a:rPr lang="en-US" sz="3200" dirty="0"/>
              <a:t>Benefit of production of one more unit.  </a:t>
            </a:r>
          </a:p>
          <a:p>
            <a:pPr lvl="2"/>
            <a:r>
              <a:rPr lang="en-US" sz="3200" b="1" i="1" dirty="0"/>
              <a:t>Falls as more of the product is produced or consumed</a:t>
            </a:r>
          </a:p>
          <a:p>
            <a:pPr lvl="1" eaLnBrk="1" hangingPunct="1"/>
            <a:r>
              <a:rPr lang="en-US" sz="3200" b="1" dirty="0"/>
              <a:t>Utility</a:t>
            </a:r>
            <a:r>
              <a:rPr lang="en-US" sz="3200" dirty="0"/>
              <a:t>:  Satisfaction achieved when something is purchased/consumed</a:t>
            </a:r>
          </a:p>
          <a:p>
            <a:pPr marL="179388" lvl="2" indent="0">
              <a:buNone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992357163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76500" y="381000"/>
            <a:ext cx="71628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/>
                </a:solidFill>
              </a:rPr>
              <a:t>Highest Valued Alternative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idx="1"/>
          </p:nvPr>
        </p:nvSpPr>
        <p:spPr>
          <a:xfrm>
            <a:off x="2209800" y="1638300"/>
            <a:ext cx="78486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/>
              <a:t>Options</a:t>
            </a:r>
          </a:p>
          <a:p>
            <a:pPr lvl="1">
              <a:defRPr/>
            </a:pPr>
            <a:r>
              <a:rPr lang="en-US" b="1" dirty="0"/>
              <a:t>Watch TV</a:t>
            </a:r>
          </a:p>
          <a:p>
            <a:pPr lvl="1">
              <a:defRPr/>
            </a:pPr>
            <a:r>
              <a:rPr lang="en-US" b="1" dirty="0"/>
              <a:t>Talk on the telephone</a:t>
            </a:r>
          </a:p>
          <a:p>
            <a:pPr lvl="1">
              <a:defRPr/>
            </a:pPr>
            <a:r>
              <a:rPr lang="en-US" b="1" dirty="0"/>
              <a:t>Go on a date</a:t>
            </a:r>
          </a:p>
          <a:p>
            <a:pPr lvl="1">
              <a:defRPr/>
            </a:pPr>
            <a:r>
              <a:rPr lang="en-US" b="1" dirty="0"/>
              <a:t>Study </a:t>
            </a:r>
            <a:r>
              <a:rPr lang="en-US" b="1" dirty="0" smtClean="0"/>
              <a:t>economics</a:t>
            </a:r>
            <a:endParaRPr lang="en-US" b="1" dirty="0"/>
          </a:p>
          <a:p>
            <a:pPr lvl="2">
              <a:defRPr/>
            </a:pPr>
            <a:r>
              <a:rPr lang="en-US" sz="2800" b="1" dirty="0"/>
              <a:t>The opportunity cost here is the </a:t>
            </a:r>
            <a:r>
              <a:rPr lang="en-US" sz="2800" b="1" dirty="0">
                <a:solidFill>
                  <a:srgbClr val="0000CC"/>
                </a:solidFill>
              </a:rPr>
              <a:t>highest valued  alternative  </a:t>
            </a:r>
            <a:r>
              <a:rPr lang="en-US" sz="2800" b="1" dirty="0"/>
              <a:t>that could have been chosen (i.e., study economics)</a:t>
            </a:r>
          </a:p>
          <a:p>
            <a:pPr lvl="2">
              <a:defRPr/>
            </a:pPr>
            <a:endParaRPr lang="en-US" sz="2800" b="1" dirty="0"/>
          </a:p>
          <a:p>
            <a:pPr lvl="2">
              <a:defRPr/>
            </a:pPr>
            <a:endParaRPr lang="en-US" b="1" dirty="0"/>
          </a:p>
        </p:txBody>
      </p:sp>
      <p:sp>
        <p:nvSpPr>
          <p:cNvPr id="72709" name="Text Box 1029"/>
          <p:cNvSpPr txBox="1">
            <a:spLocks noChangeArrowheads="1"/>
          </p:cNvSpPr>
          <p:nvPr/>
        </p:nvSpPr>
        <p:spPr bwMode="auto">
          <a:xfrm>
            <a:off x="6400800" y="2757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Choice made</a:t>
            </a:r>
          </a:p>
        </p:txBody>
      </p:sp>
      <p:sp>
        <p:nvSpPr>
          <p:cNvPr id="72711" name="Text Box 1031"/>
          <p:cNvSpPr txBox="1">
            <a:spLocks noChangeArrowheads="1"/>
          </p:cNvSpPr>
          <p:nvPr/>
        </p:nvSpPr>
        <p:spPr bwMode="auto">
          <a:xfrm>
            <a:off x="6954838" y="3240847"/>
            <a:ext cx="35226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Highest valued alternative</a:t>
            </a:r>
          </a:p>
        </p:txBody>
      </p:sp>
      <p:sp>
        <p:nvSpPr>
          <p:cNvPr id="10246" name="Text Box 1036"/>
          <p:cNvSpPr txBox="1">
            <a:spLocks noChangeArrowheads="1"/>
          </p:cNvSpPr>
          <p:nvPr/>
        </p:nvSpPr>
        <p:spPr bwMode="auto">
          <a:xfrm>
            <a:off x="10058400" y="6461125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2-12</a:t>
            </a:r>
          </a:p>
        </p:txBody>
      </p:sp>
      <p:sp>
        <p:nvSpPr>
          <p:cNvPr id="72717" name="Line 1037"/>
          <p:cNvSpPr>
            <a:spLocks noChangeShapeType="1"/>
          </p:cNvSpPr>
          <p:nvPr/>
        </p:nvSpPr>
        <p:spPr bwMode="auto">
          <a:xfrm flipH="1">
            <a:off x="4381500" y="2971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0" name="Line 1040"/>
          <p:cNvSpPr>
            <a:spLocks noChangeShapeType="1"/>
          </p:cNvSpPr>
          <p:nvPr/>
        </p:nvSpPr>
        <p:spPr bwMode="auto">
          <a:xfrm flipH="1">
            <a:off x="4648200" y="3810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Rectangle 1041"/>
          <p:cNvSpPr>
            <a:spLocks noChangeArrowheads="1"/>
          </p:cNvSpPr>
          <p:nvPr/>
        </p:nvSpPr>
        <p:spPr bwMode="auto">
          <a:xfrm>
            <a:off x="1447800" y="6007859"/>
            <a:ext cx="64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ym typeface="Symbol" pitchFamily="18" charset="2"/>
              </a:rPr>
              <a:t>Copyright 2002 by The McGraw-Hill Companies, Inc.  </a:t>
            </a:r>
            <a:r>
              <a:rPr lang="en-US" sz="1400" b="1" dirty="0">
                <a:sym typeface="Symbol" pitchFamily="18" charset="2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09486620"/>
      </p:ext>
    </p:extLst>
  </p:cSld>
  <p:clrMapOvr>
    <a:masterClrMapping/>
  </p:clrMapOvr>
  <p:transition spd="slow">
    <p:sndAc>
      <p:stSnd>
        <p:snd r:embed="rId2" name="driveby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3" autoUpdateAnimBg="0"/>
      <p:bldP spid="72709" grpId="0" autoUpdateAnimBg="0"/>
      <p:bldP spid="72711" grpId="0" autoUpdateAnimBg="0"/>
      <p:bldP spid="72717" grpId="0" animBg="1"/>
      <p:bldP spid="727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chemeClr val="accent1"/>
                </a:solidFill>
              </a:rPr>
              <a:t>Inherit $40,000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743200" y="2413000"/>
            <a:ext cx="36576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Bought the car</a:t>
            </a:r>
          </a:p>
          <a:p>
            <a:pPr lvl="1"/>
            <a:r>
              <a:rPr lang="en-US" sz="2800" b="1"/>
              <a:t>(Paid $40,000)</a:t>
            </a:r>
            <a:endParaRPr lang="en-US" b="1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400800" y="2362201"/>
            <a:ext cx="3429000" cy="4297363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Can’t go to college</a:t>
            </a:r>
            <a:endParaRPr lang="en-US" b="1" smtClean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828800" y="3519488"/>
            <a:ext cx="84582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College graduate </a:t>
            </a:r>
            <a:r>
              <a:rPr lang="en-US" sz="2400" b="1"/>
              <a:t>(lifetime earnings)</a:t>
            </a:r>
            <a:r>
              <a:rPr lang="en-US" sz="3200" b="1"/>
              <a:t>         $1,300,000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High School graduate (lifetime earnings)      $</a:t>
            </a:r>
            <a:r>
              <a:rPr lang="en-US" sz="3200" b="1"/>
              <a:t>800,000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05100" y="1652588"/>
            <a:ext cx="777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Two choices – buy a car or go to college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533900" y="5820569"/>
            <a:ext cx="30480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828800" y="5619750"/>
            <a:ext cx="3276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Opportunity Cost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696200" y="5538318"/>
            <a:ext cx="262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</a:rPr>
              <a:t>$   500,000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0058400" y="6461125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2-13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1560945" y="6303241"/>
            <a:ext cx="64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ym typeface="Symbol" pitchFamily="18" charset="2"/>
              </a:rPr>
              <a:t>Copyright 2002 by The McGraw-Hill Companies,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119208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build="p" autoUpdateAnimBg="0"/>
      <p:bldP spid="30725" grpId="0" autoUpdateAnimBg="0"/>
      <p:bldP spid="30728" grpId="0" animBg="1"/>
      <p:bldP spid="30729" grpId="0" autoUpdateAnimBg="0"/>
      <p:bldP spid="307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1628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>
                <a:solidFill>
                  <a:schemeClr val="accent1"/>
                </a:solidFill>
              </a:rPr>
              <a:t>California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1967-1997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09800" y="1600200"/>
            <a:ext cx="3810000" cy="5029200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Prisons</a:t>
            </a:r>
          </a:p>
          <a:p>
            <a:pPr lvl="1"/>
            <a:r>
              <a:rPr lang="en-US" sz="2800" b="1"/>
              <a:t>Added 21 additional prisons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764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Colleges</a:t>
            </a:r>
          </a:p>
          <a:p>
            <a:pPr lvl="1"/>
            <a:r>
              <a:rPr lang="en-US" sz="2800" b="1"/>
              <a:t>Added 1 additional college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09800" y="3962400"/>
            <a:ext cx="7543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The Opportunity Cost of building more prisons is building fewer colleges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058400" y="6461125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2-14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0" y="6553200"/>
            <a:ext cx="64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ym typeface="Symbol" pitchFamily="18" charset="2"/>
              </a:rPr>
              <a:t>Copyright 2002 by The McGraw-Hill Companies,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882045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8" grpId="0" build="p" autoUpdateAnimBg="0"/>
      <p:bldP spid="317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>
                <a:solidFill>
                  <a:schemeClr val="accent1"/>
                </a:solidFill>
              </a:rPr>
              <a:t>California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1990 - 1997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09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Prison guards</a:t>
            </a:r>
          </a:p>
          <a:p>
            <a:pPr lvl="1">
              <a:buFontTx/>
              <a:buNone/>
            </a:pPr>
            <a:r>
              <a:rPr lang="en-US" sz="2800" b="1"/>
              <a:t>  + 10,000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b="1"/>
              <a:t>College employees</a:t>
            </a:r>
          </a:p>
          <a:p>
            <a:pPr lvl="1">
              <a:buFontTx/>
              <a:buNone/>
            </a:pPr>
            <a:r>
              <a:rPr lang="en-US" sz="2800" b="1">
                <a:solidFill>
                  <a:srgbClr val="CC3300"/>
                </a:solidFill>
              </a:rPr>
              <a:t>   -</a:t>
            </a:r>
            <a:r>
              <a:rPr lang="en-US" sz="2800" b="1"/>
              <a:t> 10,000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438400" y="3810000"/>
            <a:ext cx="7162800" cy="15636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Obviously, the opportunity cost of one additional prison is guard is one college employee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058400" y="6461125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2-15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1524000" y="6553200"/>
            <a:ext cx="64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ym typeface="Symbol" pitchFamily="18" charset="2"/>
              </a:rPr>
              <a:t>Copyright 2002 by The McGraw-Hill Companies,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06803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build="p" autoUpdateAnimBg="0"/>
      <p:bldP spid="327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547814" y="-381000"/>
          <a:ext cx="9094787" cy="720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lide" r:id="rId3" imgW="4451400" imgH="3338640" progId="PowerPoint.Slide.8">
                  <p:embed/>
                </p:oleObj>
              </mc:Choice>
              <mc:Fallback>
                <p:oleObj name="Slide" r:id="rId3" imgW="4451400" imgH="3338640" progId="PowerPoint.Slide.8">
                  <p:embed/>
                  <p:pic>
                    <p:nvPicPr>
                      <p:cNvPr id="532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4" y="-381000"/>
                        <a:ext cx="9094787" cy="720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058400" y="6461126"/>
            <a:ext cx="83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2-35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24000" y="6553201"/>
            <a:ext cx="6400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>
                <a:sym typeface="Symbol" pitchFamily="18" charset="2"/>
              </a:rPr>
              <a:t>Copyright 2002 by The McGraw-Hill Companies,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368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304800"/>
          <a:ext cx="91440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Slide" r:id="rId3" imgW="2406600" imgH="1805040" progId="PowerPoint.Slide.8">
                  <p:embed/>
                </p:oleObj>
              </mc:Choice>
              <mc:Fallback>
                <p:oleObj name="Slide" r:id="rId3" imgW="2406600" imgH="1805040" progId="PowerPoint.Slide.8">
                  <p:embed/>
                  <p:pic>
                    <p:nvPicPr>
                      <p:cNvPr id="542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"/>
                        <a:ext cx="91440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0058400" y="6461125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2-36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24000" y="6553200"/>
            <a:ext cx="64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ym typeface="Symbol" pitchFamily="18" charset="2"/>
              </a:rPr>
              <a:t>Copyright 2002 by The McGraw-Hill Companies,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936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05DA89-9689-4EB7-83A3-32913C232C3C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648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Adobe Devanagari</vt:lpstr>
      <vt:lpstr>Arial</vt:lpstr>
      <vt:lpstr>Calibri</vt:lpstr>
      <vt:lpstr>Franklin Gothic Book</vt:lpstr>
      <vt:lpstr>Impact</vt:lpstr>
      <vt:lpstr>Symbol</vt:lpstr>
      <vt:lpstr>Times New Roman</vt:lpstr>
      <vt:lpstr>Crop</vt:lpstr>
      <vt:lpstr>Slide</vt:lpstr>
      <vt:lpstr>Opportunity Costs and Marginal Benefits</vt:lpstr>
      <vt:lpstr>Opportunity Costs and Marginal Benefits</vt:lpstr>
      <vt:lpstr>Decision Costs v. Benefits</vt:lpstr>
      <vt:lpstr>Highest Valued Alternative</vt:lpstr>
      <vt:lpstr>Inherit $40,000</vt:lpstr>
      <vt:lpstr>California 1967-1997</vt:lpstr>
      <vt:lpstr>California 1990 - 1997</vt:lpstr>
      <vt:lpstr>PowerPoint Presentation</vt:lpstr>
      <vt:lpstr>PowerPoint Presentation</vt:lpstr>
      <vt:lpstr>Thinking at the Margin</vt:lpstr>
      <vt:lpstr>How do people choose?</vt:lpstr>
      <vt:lpstr>Explanation</vt:lpstr>
      <vt:lpstr>Activity</vt:lpstr>
      <vt:lpstr>How to best use resources  </vt:lpstr>
      <vt:lpstr>PowerPoint Presentation</vt:lpstr>
      <vt:lpstr>What happens if resources change? </vt:lpstr>
      <vt:lpstr>PowerPoint Presentation</vt:lpstr>
      <vt:lpstr>Review Curve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2019-08-07T16:06:41Z</dcterms:created>
  <dcterms:modified xsi:type="dcterms:W3CDTF">2019-08-07T20:24:00Z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