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  <p:sldMasterId id="2147483710" r:id="rId4"/>
    <p:sldMasterId id="2147483723" r:id="rId5"/>
  </p:sldMasterIdLst>
  <p:sldIdLst>
    <p:sldId id="293" r:id="rId6"/>
    <p:sldId id="318" r:id="rId7"/>
    <p:sldId id="295" r:id="rId8"/>
    <p:sldId id="299" r:id="rId9"/>
    <p:sldId id="300" r:id="rId10"/>
    <p:sldId id="301" r:id="rId11"/>
    <p:sldId id="302" r:id="rId12"/>
    <p:sldId id="304" r:id="rId13"/>
    <p:sldId id="306" r:id="rId14"/>
    <p:sldId id="307" r:id="rId15"/>
    <p:sldId id="308" r:id="rId16"/>
    <p:sldId id="309" r:id="rId17"/>
    <p:sldId id="310" r:id="rId18"/>
    <p:sldId id="312" r:id="rId19"/>
    <p:sldId id="313" r:id="rId20"/>
    <p:sldId id="319" r:id="rId21"/>
    <p:sldId id="314" r:id="rId22"/>
    <p:sldId id="316" r:id="rId23"/>
    <p:sldId id="317" r:id="rId24"/>
    <p:sldId id="257" r:id="rId25"/>
    <p:sldId id="320" r:id="rId26"/>
    <p:sldId id="258" r:id="rId27"/>
    <p:sldId id="259" r:id="rId28"/>
    <p:sldId id="260" r:id="rId29"/>
    <p:sldId id="261" r:id="rId30"/>
    <p:sldId id="263" r:id="rId31"/>
    <p:sldId id="264" r:id="rId32"/>
    <p:sldId id="265" r:id="rId33"/>
    <p:sldId id="266" r:id="rId34"/>
    <p:sldId id="267" r:id="rId35"/>
    <p:sldId id="269" r:id="rId36"/>
    <p:sldId id="270" r:id="rId37"/>
    <p:sldId id="273" r:id="rId38"/>
    <p:sldId id="275" r:id="rId39"/>
    <p:sldId id="276" r:id="rId40"/>
    <p:sldId id="278" r:id="rId41"/>
    <p:sldId id="279" r:id="rId42"/>
    <p:sldId id="280" r:id="rId43"/>
    <p:sldId id="281" r:id="rId44"/>
    <p:sldId id="282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F48B-5248-41D8-8755-B2494F053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62946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0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37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4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84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2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02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4663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897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9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1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0879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3833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890338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19893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5445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5385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677345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36891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326476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2376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76200"/>
            <a:ext cx="21145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1912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08305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6096000" cy="1879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827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FEFAA-22AA-4FB9-83CF-69E91395D9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731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C66D3-CE84-4E89-BF5B-D13577B215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01940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3EF1B-56B0-4BBE-B135-18A4DF6B7F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8029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A5DC-30A6-420F-B9EB-18B295BB07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399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D3BC0-5ADB-4D5D-979F-43041503CD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43282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FF657-232F-4814-B592-3C17A9212F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0274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FD3BB-6D71-4183-82D1-931A731872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26133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D8609-B726-4B2E-B49E-462AB05FB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0548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87DC-8E55-4126-8877-3E942B54F3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76707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2FE87-65D1-4EBD-A3F1-C0E03B285B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05782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A4A03-73D2-450E-A7BD-AF5438292F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78621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2306-3DD3-46ED-A2C4-6EAED383D6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62641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0E904A-341B-4E8A-94B8-A9B06CBFCE1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E03D2-0984-43A0-9693-223EC316F91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F8A95-B282-4F57-ACB9-232E48F1D53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89E7A-5382-4859-AD18-B9E45E076A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E0CFD-9654-48B4-8E6E-28270B254D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BCC95-E44F-4064-8B5A-424398FDF76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C4FF1-D7EA-43D1-B85F-3813445C86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4EE62-40C1-491E-8F85-9F0ACBEE492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287799-1113-4AC5-A03B-370119041BD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A41D3-27AB-4D34-9805-F966A51E05F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9A96B-10C9-4C2B-B9B2-0AE512D3BD3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FFCC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nquistador"/>
          <p:cNvPicPr>
            <a:picLocks noChangeAspect="1" noChangeArrowheads="1"/>
          </p:cNvPicPr>
          <p:nvPr userDrawn="1"/>
        </p:nvPicPr>
        <p:blipFill>
          <a:blip r:embed="rId13">
            <a:lum bright="34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47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2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637213"/>
            <a:ext cx="91408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8458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3110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02" name="Picture 6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6762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6019800"/>
            <a:ext cx="6302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019800"/>
            <a:ext cx="63023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17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1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1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1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1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9" grpId="0" build="p" bldLvl="5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110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110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110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110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1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110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32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32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32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7A51DD-6110-40F8-9E57-07BC955030A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5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15"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F1E8241-D77D-403E-B0FE-41FDBCE972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7BAB20-F997-4308-80F1-E9BC4F55A8DA}" type="datetimeFigureOut">
              <a:rPr lang="en-US" smtClean="0"/>
              <a:t>8/11/2017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med">
    <p:cover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53.xml"/><Relationship Id="rId5" Type="http://schemas.openxmlformats.org/officeDocument/2006/relationships/slide" Target="slide26.xml"/><Relationship Id="rId4" Type="http://schemas.openxmlformats.org/officeDocument/2006/relationships/slide" Target="slide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3.xml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squash.org/images/squash/africa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6.xml"/><Relationship Id="rId5" Type="http://schemas.openxmlformats.org/officeDocument/2006/relationships/slide" Target="slide2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7" name="WordArt 3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72390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Indirect Causes 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19050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European Explorations</a:t>
            </a:r>
          </a:p>
        </p:txBody>
      </p:sp>
    </p:spTree>
    <p:extLst>
      <p:ext uri="{BB962C8B-B14F-4D97-AF65-F5344CB8AC3E}">
        <p14:creationId xmlns:p14="http://schemas.microsoft.com/office/powerpoint/2010/main" val="9592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4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Text Box 2"/>
          <p:cNvSpPr txBox="1">
            <a:spLocks noChangeArrowheads="1"/>
          </p:cNvSpPr>
          <p:nvPr/>
        </p:nvSpPr>
        <p:spPr bwMode="auto">
          <a:xfrm>
            <a:off x="1752600" y="76200"/>
            <a:ext cx="73152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4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Treasures</a:t>
            </a:r>
            <a:br>
              <a:rPr lang="en-US" sz="4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en-US" sz="4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from the Americas!</a:t>
            </a:r>
          </a:p>
        </p:txBody>
      </p:sp>
      <p:pic>
        <p:nvPicPr>
          <p:cNvPr id="26627" name="Picture 3" descr="chart-TreasureFromTheAmerica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8269" r="2956"/>
          <a:stretch>
            <a:fillRect/>
          </a:stretch>
        </p:blipFill>
        <p:spPr bwMode="auto">
          <a:xfrm>
            <a:off x="1752600" y="1524000"/>
            <a:ext cx="7391400" cy="4800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9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3609975" y="-181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27651" name="Picture 4" descr="20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400800"/>
            <a:ext cx="2286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4745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-3609975" y="-181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28675" name="Picture 4" descr="20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820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8116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3617913" y="-17716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29699" name="Picture 4" descr="202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10600" y="6400800"/>
            <a:ext cx="228600" cy="228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4153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AEAEA"/>
            </a:gs>
            <a:gs pos="50000">
              <a:srgbClr val="FFFF99"/>
            </a:gs>
            <a:gs pos="100000">
              <a:srgbClr val="EAEA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olumbocp"/>
          <p:cNvPicPr>
            <a:picLocks noChangeAspect="1" noChangeArrowheads="1" noCrop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7772400" cy="55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676400" y="152400"/>
            <a:ext cx="5867400" cy="9144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000000"/>
                  </a:outerShdw>
                </a:effectLst>
                <a:latin typeface="Impact"/>
              </a:rPr>
              <a:t>EUROPEAN EXPLORATION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000000"/>
                  </a:outerShdw>
                </a:effectLst>
                <a:latin typeface="Impact"/>
              </a:rPr>
              <a:t>1400 TO 1600</a:t>
            </a:r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7924800" y="609600"/>
            <a:ext cx="1219200" cy="381000"/>
          </a:xfrm>
        </p:spPr>
        <p:txBody>
          <a:bodyPr/>
          <a:lstStyle/>
          <a:p>
            <a:pPr eaLnBrk="1" hangingPunct="1"/>
            <a:r>
              <a:rPr lang="en-US" sz="1200" smtClean="0"/>
              <a:t>European explore</a:t>
            </a:r>
          </a:p>
        </p:txBody>
      </p:sp>
      <p:sp>
        <p:nvSpPr>
          <p:cNvPr id="31749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65532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52400" y="1384300"/>
            <a:ext cx="8915400" cy="50768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</a:pPr>
            <a:r>
              <a:rPr lang="en-US" sz="4000" u="sng" smtClean="0">
                <a:solidFill>
                  <a:srgbClr val="000000"/>
                </a:solidFill>
                <a:latin typeface="Arial Black" pitchFamily="34" charset="0"/>
              </a:rPr>
              <a:t>EFFECTS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Europeans reach and settle Americas 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Expanded knowledge of world geography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Growth of trade, mercantilism and capitalism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Indian conflicts over land and impact of disease on Indian populations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Introduction of the institution of slavery</a:t>
            </a:r>
          </a:p>
          <a:p>
            <a:pPr algn="ctr"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990000"/>
              </a:buClr>
              <a:buFontTx/>
              <a:buChar char="•"/>
            </a:pPr>
            <a:r>
              <a:rPr lang="en-US" smtClean="0">
                <a:solidFill>
                  <a:srgbClr val="000000"/>
                </a:solidFill>
                <a:latin typeface="Arial Black" pitchFamily="34" charset="0"/>
              </a:rPr>
              <a:t>Columbian Exchange</a:t>
            </a:r>
            <a:endParaRPr lang="en-US" sz="3200" smtClean="0">
              <a:solidFill>
                <a:srgbClr val="000000"/>
              </a:solidFill>
            </a:endParaRPr>
          </a:p>
        </p:txBody>
      </p:sp>
      <p:sp>
        <p:nvSpPr>
          <p:cNvPr id="31751" name="AutoShape 1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9000" y="60960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1752" name="AutoShape 2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8200" y="21336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1835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18" name="Picture 1026" descr="304690_m_02_03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9619" name="Picture 1027" descr="columboc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12954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275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239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-0.25 0.0  E" pathEditMode="relative" ptsTypes="">
                                      <p:cBhvr>
                                        <p:cTn id="14" dur="2000" fill="hold"/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were the effects of exploration on European financiers?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What effect did it have on Natives?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On Africans?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3600" dirty="0" smtClean="0">
                <a:solidFill>
                  <a:srgbClr val="FF0000"/>
                </a:solidFill>
              </a:rPr>
              <a:t>On the poor in Europe?  Or second and third sons?</a:t>
            </a:r>
          </a:p>
          <a:p>
            <a:pPr marL="5715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ChangeArrowheads="1"/>
          </p:cNvSpPr>
          <p:nvPr/>
        </p:nvSpPr>
        <p:spPr bwMode="auto">
          <a:xfrm>
            <a:off x="-1174750" y="-2136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33795" name="Picture 1027" descr="158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381000"/>
          </a:xfrm>
        </p:spPr>
        <p:txBody>
          <a:bodyPr/>
          <a:lstStyle/>
          <a:p>
            <a:pPr eaLnBrk="1" hangingPunct="1"/>
            <a:r>
              <a:rPr lang="en-US" sz="1200" smtClean="0"/>
              <a:t>explorers</a:t>
            </a:r>
          </a:p>
        </p:txBody>
      </p:sp>
      <p:sp>
        <p:nvSpPr>
          <p:cNvPr id="33797" name="AutoShape 103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814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33798" name="AutoShape 103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82000" y="64008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6499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20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57900"/>
          </a:xfrm>
          <a:prstGeom prst="rect">
            <a:avLst/>
          </a:prstGeom>
          <a:noFill/>
          <a:ln w="57150" cmpd="thickThin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239000" y="60960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56702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/>
          <p:cNvSpPr>
            <a:spLocks noChangeArrowheads="1"/>
          </p:cNvSpPr>
          <p:nvPr/>
        </p:nvSpPr>
        <p:spPr bwMode="auto">
          <a:xfrm rot="-501261">
            <a:off x="3733800" y="2743200"/>
            <a:ext cx="3048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0 h 21600"/>
              <a:gd name="T4" fmla="*/ 2147483647 w 21600"/>
              <a:gd name="T5" fmla="*/ 204838300 h 21600"/>
              <a:gd name="T6" fmla="*/ 2147483647 w 21600"/>
              <a:gd name="T7" fmla="*/ 102419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AutoShape 4"/>
          <p:cNvSpPr>
            <a:spLocks noChangeArrowheads="1"/>
          </p:cNvSpPr>
          <p:nvPr/>
        </p:nvSpPr>
        <p:spPr bwMode="auto">
          <a:xfrm rot="-10488334">
            <a:off x="3733800" y="4114800"/>
            <a:ext cx="3429000" cy="457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102419150 h 21600"/>
              <a:gd name="T4" fmla="*/ 2147483647 w 21600"/>
              <a:gd name="T5" fmla="*/ 204838300 h 21600"/>
              <a:gd name="T6" fmla="*/ 2147483647 w 21600"/>
              <a:gd name="T7" fmla="*/ 1024191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868" name="Picture 5" descr="euro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4415">
            <a:off x="6781800" y="1905000"/>
            <a:ext cx="2162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4" name="Text Box 6"/>
          <p:cNvSpPr txBox="1">
            <a:spLocks noChangeArrowheads="1"/>
          </p:cNvSpPr>
          <p:nvPr/>
        </p:nvSpPr>
        <p:spPr bwMode="auto">
          <a:xfrm>
            <a:off x="2057400" y="1130300"/>
            <a:ext cx="67056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Squash            * Avocado          * Peppers          * Sweet Potatoes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Turkey             * Pumpkin          * Tobacco          * Quinine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Cocoa              * Pineapple        * Cassava          * </a:t>
            </a:r>
            <a:r>
              <a:rPr lang="en-US" sz="1400" b="1" smtClean="0">
                <a:solidFill>
                  <a:srgbClr val="FF0000"/>
                </a:solidFill>
                <a:latin typeface="Arial" charset="0"/>
              </a:rPr>
              <a:t>POTATO</a:t>
            </a:r>
            <a:br>
              <a:rPr lang="en-US" sz="1400" b="1" smtClean="0">
                <a:solidFill>
                  <a:srgbClr val="FF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Peanut             * Tomato            * Vanilla             * </a:t>
            </a:r>
            <a:r>
              <a:rPr lang="en-US" sz="1400" b="1" smtClean="0">
                <a:solidFill>
                  <a:srgbClr val="FF0000"/>
                </a:solidFill>
                <a:latin typeface="Arial" charset="0"/>
              </a:rPr>
              <a:t>MAIZE</a:t>
            </a: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            * Syphillis</a:t>
            </a:r>
          </a:p>
        </p:txBody>
      </p:sp>
      <p:sp>
        <p:nvSpPr>
          <p:cNvPr id="544775" name="Text Box 7"/>
          <p:cNvSpPr txBox="1">
            <a:spLocks noChangeArrowheads="1"/>
          </p:cNvSpPr>
          <p:nvPr/>
        </p:nvSpPr>
        <p:spPr bwMode="auto">
          <a:xfrm>
            <a:off x="2057400" y="4648200"/>
            <a:ext cx="54102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Olive                * Coffee Beans    * Banana             * Rice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Onion               * Turnip               * Honeybee         * Barley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Grape               * Peach                * Sugar Cane      * Oats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Citrus Fruits    * Pear                   * Wheat               * </a:t>
            </a:r>
            <a:r>
              <a:rPr lang="en-US" sz="1400" b="1" smtClean="0">
                <a:solidFill>
                  <a:srgbClr val="FF0000"/>
                </a:solidFill>
                <a:latin typeface="Arial" charset="0"/>
              </a:rPr>
              <a:t>HORSE</a:t>
            </a:r>
            <a:br>
              <a:rPr lang="en-US" sz="1400" b="1" smtClean="0">
                <a:solidFill>
                  <a:srgbClr val="FF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Cattle               * Sheep                * Pig                     * Smallpox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Flu                    * Typhus              * Measles            * Malaria</a:t>
            </a:r>
            <a:br>
              <a:rPr lang="en-US" sz="1400" b="1" smtClean="0">
                <a:solidFill>
                  <a:srgbClr val="000000"/>
                </a:solidFill>
                <a:latin typeface="Arial" charset="0"/>
              </a:rPr>
            </a:b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* Diptheria          * Whooping Cough</a:t>
            </a:r>
          </a:p>
        </p:txBody>
      </p:sp>
      <p:sp>
        <p:nvSpPr>
          <p:cNvPr id="36871" name="AutoShape 8"/>
          <p:cNvSpPr>
            <a:spLocks noChangeArrowheads="1"/>
          </p:cNvSpPr>
          <p:nvPr/>
        </p:nvSpPr>
        <p:spPr bwMode="auto">
          <a:xfrm rot="5943679">
            <a:off x="7886700" y="3543300"/>
            <a:ext cx="609600" cy="533400"/>
          </a:xfrm>
          <a:custGeom>
            <a:avLst/>
            <a:gdLst>
              <a:gd name="T0" fmla="*/ 364156978 w 21600"/>
              <a:gd name="T1" fmla="*/ 0 h 21600"/>
              <a:gd name="T2" fmla="*/ 0 w 21600"/>
              <a:gd name="T3" fmla="*/ 162637809 h 21600"/>
              <a:gd name="T4" fmla="*/ 364156978 w 21600"/>
              <a:gd name="T5" fmla="*/ 325275642 h 21600"/>
              <a:gd name="T6" fmla="*/ 485542646 w 21600"/>
              <a:gd name="T7" fmla="*/ 16263780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6872" name="Picture 9" descr="afri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1533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0" descr="Latin Americ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175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1676400" y="76200"/>
            <a:ext cx="7467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Columbian Exchange</a:t>
            </a:r>
            <a:r>
              <a:rPr lang="en-US" sz="2400" b="1">
                <a:solidFill>
                  <a:srgbClr val="333399"/>
                </a:solidFill>
                <a:latin typeface="Arial Black" pitchFamily="34" charset="0"/>
              </a:rPr>
              <a:t> </a:t>
            </a:r>
            <a:r>
              <a:rPr lang="en-US" sz="2000">
                <a:solidFill>
                  <a:srgbClr val="333399"/>
                </a:solidFill>
                <a:latin typeface="Arial Black" pitchFamily="34" charset="0"/>
              </a:rPr>
              <a:t>or the transfer of goods involved 3 continents, Americas, Europe and Africa</a:t>
            </a:r>
          </a:p>
        </p:txBody>
      </p:sp>
    </p:spTree>
    <p:extLst>
      <p:ext uri="{BB962C8B-B14F-4D97-AF65-F5344CB8AC3E}">
        <p14:creationId xmlns:p14="http://schemas.microsoft.com/office/powerpoint/2010/main" val="42409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4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4" grpId="0"/>
      <p:bldP spid="544775" grpId="0"/>
      <p:bldP spid="5447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Why begin exploring?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led Europeans to look for a new route to Asia?</a:t>
            </a:r>
          </a:p>
          <a:p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Economics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690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European Colonization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9144000" cy="44958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sz="2800" b="1" smtClean="0"/>
              <a:t>Once the New World is discovered, the </a:t>
            </a:r>
            <a:r>
              <a:rPr lang="en-US" sz="28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Big 4</a:t>
            </a:r>
            <a:r>
              <a:rPr lang="en-US" sz="2800" b="1" smtClean="0"/>
              <a:t> four European countries begin competing for control of North America and the world….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Spain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England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France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b="1" i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Portugal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sz="2400" b="1" smtClean="0"/>
          </a:p>
          <a:p>
            <a:pPr eaLnBrk="1" hangingPunct="1">
              <a:lnSpc>
                <a:spcPct val="85000"/>
              </a:lnSpc>
              <a:spcBef>
                <a:spcPct val="10000"/>
              </a:spcBef>
              <a:defRPr/>
            </a:pPr>
            <a:r>
              <a:rPr lang="en-US" sz="2800" b="1" smtClean="0"/>
              <a:t>This power struggle ultimately leads to several wars.</a:t>
            </a:r>
          </a:p>
          <a:p>
            <a:pPr lvl="1" eaLnBrk="1" hangingPunct="1">
              <a:lnSpc>
                <a:spcPct val="85000"/>
              </a:lnSpc>
              <a:spcBef>
                <a:spcPct val="10000"/>
              </a:spcBef>
              <a:defRPr/>
            </a:pPr>
            <a:endParaRPr lang="en-US" sz="2400" b="1" smtClean="0"/>
          </a:p>
        </p:txBody>
      </p:sp>
      <p:pic>
        <p:nvPicPr>
          <p:cNvPr id="37892" name="Picture 4" descr="Sir Francis Dr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304800" y="304800"/>
            <a:ext cx="8458200" cy="1774825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400" b="1" u="sng">
                <a:latin typeface="Arial" charset="0"/>
              </a:rPr>
              <a:t>European Colonization</a:t>
            </a:r>
          </a:p>
        </p:txBody>
      </p:sp>
    </p:spTree>
    <p:extLst>
      <p:ext uri="{BB962C8B-B14F-4D97-AF65-F5344CB8AC3E}">
        <p14:creationId xmlns:p14="http://schemas.microsoft.com/office/powerpoint/2010/main" val="37784530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What were the reasons for colonizing the New World by the big 4?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Which European power wins the colonial power struggle?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Who is the big 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2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625600" y="-2114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8915" name="Picture 3" descr="15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7772400" cy="152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900" smtClean="0"/>
              <a:t>F/I War 1750</a:t>
            </a:r>
          </a:p>
        </p:txBody>
      </p:sp>
      <p:sp>
        <p:nvSpPr>
          <p:cNvPr id="38917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43200" y="65532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458200" y="65532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408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352800"/>
            <a:ext cx="9144000" cy="304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Spanish </a:t>
            </a:r>
            <a:r>
              <a:rPr lang="en-US" sz="2800" b="1" i="1" u="sng" smtClean="0">
                <a:solidFill>
                  <a:srgbClr val="A50021"/>
                </a:solidFill>
              </a:rPr>
              <a:t>first</a:t>
            </a:r>
            <a:r>
              <a:rPr lang="en-US" sz="2800" b="1" smtClean="0"/>
              <a:t> to pursue colonization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Start in Caribbean, then Central and South America—most important was conquest of Aztecs by Cortez (1521) and Incas by Pizzaro (1531)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smtClean="0"/>
              <a:t>First </a:t>
            </a:r>
            <a:r>
              <a:rPr lang="en-US" sz="2800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permanent</a:t>
            </a:r>
            <a:r>
              <a:rPr lang="en-US" sz="2800" b="1" smtClean="0"/>
              <a:t> colonies in what will become United States are founded by Spain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i="1" u="sng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St. Augustine</a:t>
            </a:r>
            <a:r>
              <a:rPr lang="en-US" b="1" smtClean="0"/>
              <a:t> (Florida) is founded (1565) to protect Spanish treasure fleets</a:t>
            </a:r>
          </a:p>
        </p:txBody>
      </p:sp>
      <p:pic>
        <p:nvPicPr>
          <p:cNvPr id="39940" name="Picture 4" descr="P478F28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 t="8014" r="5769" b="6511"/>
          <a:stretch>
            <a:fillRect/>
          </a:stretch>
        </p:blipFill>
        <p:spPr>
          <a:xfrm>
            <a:off x="252413" y="219075"/>
            <a:ext cx="4191000" cy="3017838"/>
          </a:xfrm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4876800" y="457200"/>
            <a:ext cx="36957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The</a:t>
            </a:r>
          </a:p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Spanish</a:t>
            </a:r>
          </a:p>
        </p:txBody>
      </p:sp>
      <p:sp>
        <p:nvSpPr>
          <p:cNvPr id="39941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934200" y="5562600"/>
            <a:ext cx="228600" cy="2286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36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2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0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15000" cy="6477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724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228600" y="762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b="1">
                <a:latin typeface="Arial Black" pitchFamily="34" charset="0"/>
              </a:rPr>
              <a:t>Explorers Sailing For Spain	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9144000" cy="35814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400" b="1" i="1" u="sng" smtClean="0">
                <a:solidFill>
                  <a:srgbClr val="0000CC"/>
                </a:solidFill>
                <a:latin typeface="Arial Narrow" pitchFamily="34" charset="0"/>
              </a:rPr>
              <a:t>Columbus</a:t>
            </a:r>
            <a:r>
              <a:rPr lang="en-US" sz="4400" b="1" smtClean="0">
                <a:latin typeface="Arial Narrow" pitchFamily="34" charset="0"/>
              </a:rPr>
              <a:t> - Italian sailing for Spain - Landed in the “West Indies” - 1492 </a:t>
            </a:r>
            <a:br>
              <a:rPr lang="en-US" sz="4400" b="1" smtClean="0">
                <a:latin typeface="Arial Narrow" pitchFamily="34" charset="0"/>
              </a:rPr>
            </a:br>
            <a:endParaRPr lang="en-US" sz="44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400" b="1" i="1" u="sng" smtClean="0">
                <a:solidFill>
                  <a:srgbClr val="A50021"/>
                </a:solidFill>
                <a:latin typeface="Arial Narrow" pitchFamily="34" charset="0"/>
              </a:rPr>
              <a:t>Magellan</a:t>
            </a:r>
            <a:r>
              <a:rPr lang="en-US" sz="4400" b="1" smtClean="0">
                <a:latin typeface="Arial Narrow" pitchFamily="34" charset="0"/>
              </a:rPr>
              <a:t> - Portuguese sailing for Spain - 1st to circumnavigate the world - 1522</a:t>
            </a:r>
          </a:p>
          <a:p>
            <a:pPr eaLnBrk="1" hangingPunct="1">
              <a:lnSpc>
                <a:spcPct val="90000"/>
              </a:lnSpc>
            </a:pPr>
            <a:endParaRPr lang="en-US" sz="44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4400" b="1" smtClean="0">
              <a:latin typeface="Arial Narrow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4000" b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507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  <p:bldP spid="32973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858000" cy="1644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Ferdinand Magellan &amp; the First Circumnavigation of the World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 descr="217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89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 descr="215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839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Arial Black" pitchFamily="34" charset="0"/>
              </a:rPr>
              <a:t>Explorers Sailing From Hispaniola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9144000" cy="3581400"/>
          </a:xfrm>
          <a:noFill/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A50021"/>
                </a:solidFill>
                <a:latin typeface="Arial Narrow" pitchFamily="34" charset="0"/>
              </a:rPr>
              <a:t>De Leon</a:t>
            </a:r>
            <a:r>
              <a:rPr lang="en-US" b="1" smtClean="0">
                <a:latin typeface="Arial Narrow" pitchFamily="34" charset="0"/>
              </a:rPr>
              <a:t> - colonist of Hispaniola - Established colony at Puerto Rico - Sailed north looking for Fountain of Youth - Discovered Florida - 1508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0000CC"/>
                </a:solidFill>
                <a:latin typeface="Arial Narrow" pitchFamily="34" charset="0"/>
              </a:rPr>
              <a:t>Balboa</a:t>
            </a:r>
            <a:r>
              <a:rPr lang="en-US" b="1" smtClean="0">
                <a:latin typeface="Arial Narrow" pitchFamily="34" charset="0"/>
              </a:rPr>
              <a:t> - colonist of Hispaniola - Established settlement in Panama - 1st European to see Pacific Ocean - 1513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0000CC"/>
                </a:solidFill>
                <a:latin typeface="Arial Narrow" pitchFamily="34" charset="0"/>
              </a:rPr>
              <a:t>de Coronado</a:t>
            </a:r>
            <a:r>
              <a:rPr lang="en-US" b="1" smtClean="0">
                <a:latin typeface="Arial Narrow" pitchFamily="34" charset="0"/>
              </a:rPr>
              <a:t> - Spain - Explored north from Mexico; up Colorado River; saw Grand Canyon -1540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A50021"/>
                </a:solidFill>
                <a:latin typeface="Arial Narrow" pitchFamily="34" charset="0"/>
              </a:rPr>
              <a:t>de Soto</a:t>
            </a:r>
            <a:r>
              <a:rPr lang="en-US" b="1" smtClean="0">
                <a:latin typeface="Arial Narrow" pitchFamily="34" charset="0"/>
              </a:rPr>
              <a:t> - Spain - Explored Florida into Carolina’s and west to the Mississippi River - 1541</a:t>
            </a:r>
          </a:p>
        </p:txBody>
      </p:sp>
    </p:spTree>
    <p:extLst>
      <p:ext uri="{BB962C8B-B14F-4D97-AF65-F5344CB8AC3E}">
        <p14:creationId xmlns:p14="http://schemas.microsoft.com/office/powerpoint/2010/main" val="374629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utoUpdateAnimBg="0"/>
      <p:bldP spid="3307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Explorers Sailing For Spain &amp; Portugal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b="1" u="sng" smtClean="0">
                <a:solidFill>
                  <a:srgbClr val="0000CC"/>
                </a:solidFill>
                <a:latin typeface="Arial Black" pitchFamily="34" charset="0"/>
              </a:rPr>
              <a:t>Vespucci</a:t>
            </a:r>
            <a:r>
              <a:rPr lang="en-US" b="1" u="sng" smtClean="0"/>
              <a:t> </a:t>
            </a:r>
            <a:r>
              <a:rPr lang="en-US" b="1" smtClean="0"/>
              <a:t>- Italian sailing for both Spain and Portugal - Sailed to the America’s - Amerigo is his first name (where we get “America”) - 1501</a:t>
            </a:r>
          </a:p>
        </p:txBody>
      </p:sp>
    </p:spTree>
    <p:extLst>
      <p:ext uri="{BB962C8B-B14F-4D97-AF65-F5344CB8AC3E}">
        <p14:creationId xmlns:p14="http://schemas.microsoft.com/office/powerpoint/2010/main" val="33185080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 autoUpdateAnimBg="0"/>
      <p:bldP spid="56013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217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7"/>
          <p:cNvSpPr txBox="1">
            <a:spLocks noChangeArrowheads="1"/>
          </p:cNvSpPr>
          <p:nvPr/>
        </p:nvSpPr>
        <p:spPr bwMode="auto">
          <a:xfrm>
            <a:off x="6324600" y="304800"/>
            <a:ext cx="2819400" cy="605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Spanish Exploration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Columbus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Balboa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Cortes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Pizzaro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De Leon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De Soto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Coronado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Vespucci</a:t>
            </a:r>
          </a:p>
        </p:txBody>
      </p:sp>
    </p:spTree>
    <p:extLst>
      <p:ext uri="{BB962C8B-B14F-4D97-AF65-F5344CB8AC3E}">
        <p14:creationId xmlns:p14="http://schemas.microsoft.com/office/powerpoint/2010/main" val="2148489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Text Box 2"/>
          <p:cNvSpPr txBox="1">
            <a:spLocks noChangeArrowheads="1"/>
          </p:cNvSpPr>
          <p:nvPr/>
        </p:nvSpPr>
        <p:spPr bwMode="auto">
          <a:xfrm>
            <a:off x="1905000" y="76200"/>
            <a:ext cx="70866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4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Motives for European Exploration</a:t>
            </a: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2057400" y="1295400"/>
            <a:ext cx="6781800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15938" indent="-51593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</a:rPr>
              <a:t>Crusades </a:t>
            </a: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by-pass intermediaries to get to Asia.</a:t>
            </a:r>
            <a:endParaRPr lang="en-US" sz="2600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</a:rPr>
              <a:t>Renaissance </a:t>
            </a: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curiosity about other lands and peoples.</a:t>
            </a:r>
            <a:endParaRPr lang="en-US" sz="2600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</a:rPr>
              <a:t>Reformation </a:t>
            </a: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 refugees &amp; missionaries.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Monarchs seeking new sources of revenue.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Technological advances.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7C23"/>
              </a:buClr>
              <a:buFont typeface="Arial" charset="0"/>
              <a:buAutoNum type="arabicPeriod"/>
            </a:pPr>
            <a:r>
              <a:rPr lang="en-US" sz="2600" b="1" smtClean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Fame and fortune.</a:t>
            </a:r>
          </a:p>
        </p:txBody>
      </p:sp>
    </p:spTree>
    <p:extLst>
      <p:ext uri="{BB962C8B-B14F-4D97-AF65-F5344CB8AC3E}">
        <p14:creationId xmlns:p14="http://schemas.microsoft.com/office/powerpoint/2010/main" val="40097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9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9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9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 descr="182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5562600" y="304800"/>
            <a:ext cx="3581400" cy="473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Arial Narrow" pitchFamily="34" charset="0"/>
              </a:rPr>
              <a:t>Spanish empire by the 1600’s consisted of the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part of North America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Central America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Caribbean Islands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Clr>
                <a:srgbClr val="A50021"/>
              </a:buClr>
              <a:buSzPct val="60000"/>
              <a:buFont typeface="Wingdings" pitchFamily="2" charset="2"/>
              <a:buChar char="v"/>
            </a:pPr>
            <a:r>
              <a:rPr lang="en-US" sz="3200" b="1">
                <a:latin typeface="Arial Narrow" pitchFamily="34" charset="0"/>
              </a:rPr>
              <a:t>Much of South America.</a:t>
            </a:r>
          </a:p>
        </p:txBody>
      </p:sp>
    </p:spTree>
    <p:extLst>
      <p:ext uri="{BB962C8B-B14F-4D97-AF65-F5344CB8AC3E}">
        <p14:creationId xmlns:p14="http://schemas.microsoft.com/office/powerpoint/2010/main" val="29592807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3124200" y="2362200"/>
            <a:ext cx="5791200" cy="4038600"/>
          </a:xfrm>
        </p:spPr>
        <p:txBody>
          <a:bodyPr/>
          <a:lstStyle/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  <a:p>
            <a:pPr eaLnBrk="1" hangingPunct="1"/>
            <a:endParaRPr lang="en-US" sz="2800" b="1" smtClean="0"/>
          </a:p>
        </p:txBody>
      </p:sp>
      <p:pic>
        <p:nvPicPr>
          <p:cNvPr id="477189" name="Picture 5" descr="top_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657600" y="4114800"/>
            <a:ext cx="5181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>
              <a:latin typeface="Arial" charset="0"/>
            </a:endParaRPr>
          </a:p>
        </p:txBody>
      </p:sp>
      <p:sp>
        <p:nvSpPr>
          <p:cNvPr id="50181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934200" y="6324600"/>
            <a:ext cx="228600" cy="228600"/>
          </a:xfrm>
          <a:prstGeom prst="irregularSeal1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7194" name="Text Box 10"/>
          <p:cNvSpPr txBox="1">
            <a:spLocks noChangeArrowheads="1"/>
          </p:cNvSpPr>
          <p:nvPr/>
        </p:nvSpPr>
        <p:spPr bwMode="auto">
          <a:xfrm>
            <a:off x="0" y="1828800"/>
            <a:ext cx="9144000" cy="492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Spanish soldiers who came to the New World to help conquer and settle the Americas for Spain.</a:t>
            </a:r>
          </a:p>
          <a:p>
            <a:pPr algn="ctr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their methods were harsh and brutal especially to the Native American population.</a:t>
            </a:r>
          </a:p>
          <a:p>
            <a:pPr algn="ctr">
              <a:lnSpc>
                <a:spcPct val="8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With every Spanish explorer were conquistadors and members of the Catholic Church to convert Native Americans.</a:t>
            </a:r>
            <a:r>
              <a:rPr lang="en-US" sz="3600" b="1" u="sng" dirty="0">
                <a:solidFill>
                  <a:srgbClr val="CC0000"/>
                </a:solidFill>
              </a:rPr>
              <a:t/>
            </a:r>
            <a:br>
              <a:rPr lang="en-US" sz="3600" b="1" u="sng" dirty="0">
                <a:solidFill>
                  <a:srgbClr val="CC0000"/>
                </a:solidFill>
              </a:rPr>
            </a:b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04345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7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hrt-readywar[1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7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7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77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Text Box 2"/>
          <p:cNvSpPr txBox="1">
            <a:spLocks noChangeArrowheads="1"/>
          </p:cNvSpPr>
          <p:nvPr/>
        </p:nvSpPr>
        <p:spPr bwMode="auto">
          <a:xfrm>
            <a:off x="2209800" y="6034088"/>
            <a:ext cx="30480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Hernando Cortés</a:t>
            </a:r>
          </a:p>
        </p:txBody>
      </p:sp>
      <p:pic>
        <p:nvPicPr>
          <p:cNvPr id="471043" name="Picture 3" descr="Hernán Corté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752600"/>
            <a:ext cx="29797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44" name="Picture 4" descr="Portrait of an Aztec 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3" y="1752600"/>
            <a:ext cx="25606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45" name="Text Box 5"/>
          <p:cNvSpPr txBox="1">
            <a:spLocks noChangeArrowheads="1"/>
          </p:cNvSpPr>
          <p:nvPr/>
        </p:nvSpPr>
        <p:spPr bwMode="auto">
          <a:xfrm>
            <a:off x="1752600" y="0"/>
            <a:ext cx="7391400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First Spanish Conquests:  The Aztecs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Cortes conquered Aztec Empire in 1519 </a:t>
            </a:r>
            <a:br>
              <a:rPr lang="en-US" b="1"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and took control of modern day Mexico.</a:t>
            </a:r>
            <a:br>
              <a:rPr lang="en-US" b="1">
                <a:latin typeface="Tahoma" pitchFamily="34" charset="0"/>
              </a:rPr>
            </a:br>
            <a:endParaRPr lang="en-US" b="1">
              <a:latin typeface="Tahoma" pitchFamily="34" charset="0"/>
            </a:endParaRPr>
          </a:p>
        </p:txBody>
      </p:sp>
      <p:sp>
        <p:nvSpPr>
          <p:cNvPr id="471046" name="Text Box 6"/>
          <p:cNvSpPr txBox="1">
            <a:spLocks noChangeArrowheads="1"/>
          </p:cNvSpPr>
          <p:nvPr/>
        </p:nvSpPr>
        <p:spPr bwMode="auto">
          <a:xfrm>
            <a:off x="5867400" y="6034088"/>
            <a:ext cx="30480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Montezuma II</a:t>
            </a:r>
          </a:p>
        </p:txBody>
      </p:sp>
      <p:sp>
        <p:nvSpPr>
          <p:cNvPr id="471047" name="Text Box 7"/>
          <p:cNvSpPr txBox="1">
            <a:spLocks noChangeArrowheads="1"/>
          </p:cNvSpPr>
          <p:nvPr/>
        </p:nvSpPr>
        <p:spPr bwMode="auto">
          <a:xfrm>
            <a:off x="5257800" y="33528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403303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7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2" grpId="0"/>
      <p:bldP spid="471046" grpId="0"/>
      <p:bldP spid="4710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Text Box 2"/>
          <p:cNvSpPr txBox="1">
            <a:spLocks noChangeArrowheads="1"/>
          </p:cNvSpPr>
          <p:nvPr/>
        </p:nvSpPr>
        <p:spPr bwMode="auto">
          <a:xfrm>
            <a:off x="2209800" y="6034088"/>
            <a:ext cx="30480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Francisco Pizarro</a:t>
            </a:r>
          </a:p>
        </p:txBody>
      </p:sp>
      <p:sp>
        <p:nvSpPr>
          <p:cNvPr id="474115" name="Text Box 3"/>
          <p:cNvSpPr txBox="1">
            <a:spLocks noChangeArrowheads="1"/>
          </p:cNvSpPr>
          <p:nvPr/>
        </p:nvSpPr>
        <p:spPr bwMode="auto">
          <a:xfrm>
            <a:off x="1447800" y="76200"/>
            <a:ext cx="7696200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First Spanish Conquests:  The Incas</a:t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/>
            </a:r>
            <a:b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</a:br>
            <a:r>
              <a:rPr lang="en-US" b="1">
                <a:latin typeface="Tahoma" pitchFamily="34" charset="0"/>
              </a:rPr>
              <a:t>Pizarro conquered Incan Empire in modern day Peru in 1532</a:t>
            </a:r>
            <a:r>
              <a:rPr lang="en-US">
                <a:latin typeface="Tahoma" pitchFamily="34" charset="0"/>
              </a:rPr>
              <a:t> </a:t>
            </a:r>
          </a:p>
        </p:txBody>
      </p:sp>
      <p:sp>
        <p:nvSpPr>
          <p:cNvPr id="474116" name="Text Box 4"/>
          <p:cNvSpPr txBox="1">
            <a:spLocks noChangeArrowheads="1"/>
          </p:cNvSpPr>
          <p:nvPr/>
        </p:nvSpPr>
        <p:spPr bwMode="auto">
          <a:xfrm>
            <a:off x="5867400" y="6034088"/>
            <a:ext cx="304800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Atahualpa</a:t>
            </a:r>
          </a:p>
        </p:txBody>
      </p:sp>
      <p:sp>
        <p:nvSpPr>
          <p:cNvPr id="474117" name="Text Box 5"/>
          <p:cNvSpPr txBox="1">
            <a:spLocks noChangeArrowheads="1"/>
          </p:cNvSpPr>
          <p:nvPr/>
        </p:nvSpPr>
        <p:spPr bwMode="auto">
          <a:xfrm>
            <a:off x="5105400" y="3352800"/>
            <a:ext cx="838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vs.</a:t>
            </a:r>
          </a:p>
        </p:txBody>
      </p:sp>
      <p:pic>
        <p:nvPicPr>
          <p:cNvPr id="474118" name="Picture 6" descr="fpizzar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52600"/>
            <a:ext cx="24685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4119" name="Picture 7" descr="Atahual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9987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4120" name="Picture 8" descr="pizarro_home_pi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9718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330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4" grpId="0"/>
      <p:bldP spid="4741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6705600" cy="1127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Cycle of Conquest &amp; Colonization</a:t>
            </a:r>
          </a:p>
        </p:txBody>
      </p:sp>
      <p:sp>
        <p:nvSpPr>
          <p:cNvPr id="450563" name="AutoShape 3"/>
          <p:cNvSpPr>
            <a:spLocks noChangeArrowheads="1"/>
          </p:cNvSpPr>
          <p:nvPr/>
        </p:nvSpPr>
        <p:spPr bwMode="auto">
          <a:xfrm>
            <a:off x="2786063" y="2286000"/>
            <a:ext cx="1752600" cy="1524000"/>
          </a:xfrm>
          <a:prstGeom prst="rightArrow">
            <a:avLst>
              <a:gd name="adj1" fmla="val 50000"/>
              <a:gd name="adj2" fmla="val 28750"/>
            </a:avLst>
          </a:prstGeom>
          <a:solidFill>
            <a:srgbClr val="FFA7A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4" name="Rectangle 4"/>
          <p:cNvSpPr>
            <a:spLocks noChangeArrowheads="1"/>
          </p:cNvSpPr>
          <p:nvPr/>
        </p:nvSpPr>
        <p:spPr bwMode="auto">
          <a:xfrm>
            <a:off x="2938463" y="2819400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buClr>
                <a:schemeClr val="accent2"/>
              </a:buClr>
              <a:buFont typeface="Arial" charset="0"/>
              <a:buNone/>
            </a:pPr>
            <a:r>
              <a:rPr lang="en-US" sz="2000" b="1">
                <a:latin typeface="Arial" charset="0"/>
              </a:rPr>
              <a:t>Explorers</a:t>
            </a:r>
          </a:p>
        </p:txBody>
      </p:sp>
      <p:sp>
        <p:nvSpPr>
          <p:cNvPr id="450565" name="AutoShape 5"/>
          <p:cNvSpPr>
            <a:spLocks noChangeArrowheads="1"/>
          </p:cNvSpPr>
          <p:nvPr/>
        </p:nvSpPr>
        <p:spPr bwMode="auto">
          <a:xfrm rot="567740">
            <a:off x="4919663" y="2286000"/>
            <a:ext cx="2438400" cy="1524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BBD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6" name="Rectangle 6"/>
          <p:cNvSpPr>
            <a:spLocks noChangeArrowheads="1"/>
          </p:cNvSpPr>
          <p:nvPr/>
        </p:nvSpPr>
        <p:spPr bwMode="auto">
          <a:xfrm rot="549741">
            <a:off x="4995863" y="28194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buClr>
                <a:schemeClr val="accent2"/>
              </a:buClr>
              <a:buFont typeface="Arial" charset="0"/>
              <a:buNone/>
            </a:pPr>
            <a:r>
              <a:rPr lang="en-US" sz="2000" b="1">
                <a:latin typeface="Arial" charset="0"/>
              </a:rPr>
              <a:t>Conquistadores</a:t>
            </a:r>
          </a:p>
        </p:txBody>
      </p:sp>
      <p:sp>
        <p:nvSpPr>
          <p:cNvPr id="450567" name="AutoShape 7"/>
          <p:cNvSpPr>
            <a:spLocks noChangeArrowheads="1"/>
          </p:cNvSpPr>
          <p:nvPr/>
        </p:nvSpPr>
        <p:spPr bwMode="auto">
          <a:xfrm rot="8229872">
            <a:off x="6215063" y="3733800"/>
            <a:ext cx="2133600" cy="1524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68" name="Rectangle 8"/>
          <p:cNvSpPr>
            <a:spLocks noChangeArrowheads="1"/>
          </p:cNvSpPr>
          <p:nvPr/>
        </p:nvSpPr>
        <p:spPr bwMode="auto">
          <a:xfrm rot="-2602332">
            <a:off x="6248400" y="42672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buClr>
                <a:schemeClr val="accent2"/>
              </a:buClr>
              <a:buFont typeface="Arial" charset="0"/>
              <a:buNone/>
            </a:pPr>
            <a:r>
              <a:rPr lang="en-US" sz="2000" b="1">
                <a:latin typeface="Arial" charset="0"/>
              </a:rPr>
              <a:t>Missionaries</a:t>
            </a:r>
          </a:p>
        </p:txBody>
      </p:sp>
      <p:sp>
        <p:nvSpPr>
          <p:cNvPr id="450569" name="AutoShape 9"/>
          <p:cNvSpPr>
            <a:spLocks noChangeArrowheads="1"/>
          </p:cNvSpPr>
          <p:nvPr/>
        </p:nvSpPr>
        <p:spPr bwMode="auto">
          <a:xfrm flipH="1">
            <a:off x="4081463" y="4648200"/>
            <a:ext cx="2133600" cy="1524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CD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70" name="Rectangle 10"/>
          <p:cNvSpPr>
            <a:spLocks noChangeArrowheads="1"/>
          </p:cNvSpPr>
          <p:nvPr/>
        </p:nvSpPr>
        <p:spPr bwMode="auto">
          <a:xfrm flipH="1">
            <a:off x="4233863" y="5029200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buClr>
                <a:schemeClr val="accent2"/>
              </a:buClr>
              <a:buFont typeface="Arial" charset="0"/>
              <a:buNone/>
            </a:pPr>
            <a:r>
              <a:rPr lang="en-US" sz="2000" b="1">
                <a:latin typeface="Arial" charset="0"/>
              </a:rPr>
              <a:t>   Permanent Settlers</a:t>
            </a:r>
          </a:p>
        </p:txBody>
      </p:sp>
      <p:sp>
        <p:nvSpPr>
          <p:cNvPr id="450571" name="Oval 11"/>
          <p:cNvSpPr>
            <a:spLocks noChangeArrowheads="1"/>
          </p:cNvSpPr>
          <p:nvPr/>
        </p:nvSpPr>
        <p:spPr bwMode="auto">
          <a:xfrm>
            <a:off x="2133600" y="4191000"/>
            <a:ext cx="1676400" cy="1524000"/>
          </a:xfrm>
          <a:prstGeom prst="ellipse">
            <a:avLst/>
          </a:prstGeom>
          <a:solidFill>
            <a:srgbClr val="FFCE4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72" name="Rectangle 12"/>
          <p:cNvSpPr>
            <a:spLocks noChangeArrowheads="1"/>
          </p:cNvSpPr>
          <p:nvPr/>
        </p:nvSpPr>
        <p:spPr bwMode="auto">
          <a:xfrm>
            <a:off x="2209800" y="4495800"/>
            <a:ext cx="160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Arial" charset="0"/>
              <a:buNone/>
            </a:pPr>
            <a:r>
              <a:rPr lang="en-US" sz="2000" b="1">
                <a:latin typeface="Arial" charset="0"/>
              </a:rPr>
              <a:t>European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Colonial</a:t>
            </a:r>
            <a:br>
              <a:rPr lang="en-US" sz="2000" b="1">
                <a:latin typeface="Arial" charset="0"/>
              </a:rPr>
            </a:br>
            <a:r>
              <a:rPr lang="en-US" sz="2000" b="1">
                <a:latin typeface="Arial" charset="0"/>
              </a:rPr>
              <a:t>Empire</a:t>
            </a:r>
          </a:p>
        </p:txBody>
      </p:sp>
    </p:spTree>
    <p:extLst>
      <p:ext uri="{BB962C8B-B14F-4D97-AF65-F5344CB8AC3E}">
        <p14:creationId xmlns:p14="http://schemas.microsoft.com/office/powerpoint/2010/main" val="1463874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45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45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5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450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45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450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animBg="1"/>
      <p:bldP spid="450564" grpId="0"/>
      <p:bldP spid="450565" grpId="0" animBg="1"/>
      <p:bldP spid="450566" grpId="0"/>
      <p:bldP spid="450567" grpId="0" animBg="1"/>
      <p:bldP spid="450568" grpId="0"/>
      <p:bldP spid="450569" grpId="0" animBg="1"/>
      <p:bldP spid="450570" grpId="0"/>
      <p:bldP spid="450571" grpId="0" animBg="1"/>
      <p:bldP spid="45057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1981200" y="152400"/>
            <a:ext cx="68580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The Colonial Class System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2514600" y="990600"/>
            <a:ext cx="5372100" cy="4991100"/>
            <a:chOff x="1248" y="240"/>
            <a:chExt cx="4176" cy="3600"/>
          </a:xfrm>
        </p:grpSpPr>
        <p:sp>
          <p:nvSpPr>
            <p:cNvPr id="57361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20 w 21600"/>
                <a:gd name="T1" fmla="*/ 0 h 21600"/>
                <a:gd name="T2" fmla="*/ 41 w 21600"/>
                <a:gd name="T3" fmla="*/ 29 h 21600"/>
                <a:gd name="T4" fmla="*/ 0 w 21600"/>
                <a:gd name="T5" fmla="*/ 29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0 w 21600"/>
                <a:gd name="T1" fmla="*/ 0 h 21600"/>
                <a:gd name="T2" fmla="*/ 138 w 21600"/>
                <a:gd name="T3" fmla="*/ 0 h 21600"/>
                <a:gd name="T4" fmla="*/ 188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77 w 21600"/>
                <a:gd name="T1" fmla="*/ 0 h 21600"/>
                <a:gd name="T2" fmla="*/ 364 w 21600"/>
                <a:gd name="T3" fmla="*/ 0 h 21600"/>
                <a:gd name="T4" fmla="*/ 441 w 21600"/>
                <a:gd name="T5" fmla="*/ 40 h 21600"/>
                <a:gd name="T6" fmla="*/ 0 w 21600"/>
                <a:gd name="T7" fmla="*/ 4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104 w 21600"/>
                <a:gd name="T1" fmla="*/ 0 h 21600"/>
                <a:gd name="T2" fmla="*/ 703 w 21600"/>
                <a:gd name="T3" fmla="*/ 0 h 21600"/>
                <a:gd name="T4" fmla="*/ 807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592" name="Line 8"/>
          <p:cNvSpPr>
            <a:spLocks noChangeShapeType="1"/>
          </p:cNvSpPr>
          <p:nvPr/>
        </p:nvSpPr>
        <p:spPr bwMode="auto">
          <a:xfrm>
            <a:off x="4267200" y="1524000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49" name="Line 9"/>
          <p:cNvSpPr>
            <a:spLocks noChangeShapeType="1"/>
          </p:cNvSpPr>
          <p:nvPr/>
        </p:nvSpPr>
        <p:spPr bwMode="auto">
          <a:xfrm>
            <a:off x="5181600" y="33528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594" name="Text Box 10"/>
          <p:cNvSpPr txBox="1">
            <a:spLocks noChangeArrowheads="1"/>
          </p:cNvSpPr>
          <p:nvPr/>
        </p:nvSpPr>
        <p:spPr bwMode="auto">
          <a:xfrm>
            <a:off x="2133600" y="1295400"/>
            <a:ext cx="2209800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Peninsulares</a:t>
            </a:r>
            <a:b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</a:b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Spanish ancestory</a:t>
            </a:r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7086600" y="1676400"/>
            <a:ext cx="18288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Creoles</a:t>
            </a:r>
            <a:b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</a:b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Spanish and Black mixture.</a:t>
            </a:r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1752600" y="3200400"/>
            <a:ext cx="16002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Mestizos</a:t>
            </a:r>
            <a:b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</a:b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Spanish and Indian mixture</a:t>
            </a:r>
          </a:p>
        </p:txBody>
      </p:sp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7543800" y="3429000"/>
            <a:ext cx="1676400" cy="1616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Mulattos</a:t>
            </a:r>
            <a:b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</a:br>
            <a:r>
              <a:rPr lang="en-US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White American and Black mixture</a:t>
            </a:r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1752600" y="6096000"/>
            <a:ext cx="3124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Native Indians</a:t>
            </a:r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5867400" y="6034088"/>
            <a:ext cx="2819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Black Slaves</a:t>
            </a:r>
          </a:p>
        </p:txBody>
      </p:sp>
      <p:sp>
        <p:nvSpPr>
          <p:cNvPr id="451600" name="Line 16"/>
          <p:cNvSpPr>
            <a:spLocks noChangeShapeType="1"/>
          </p:cNvSpPr>
          <p:nvPr/>
        </p:nvSpPr>
        <p:spPr bwMode="auto">
          <a:xfrm flipH="1">
            <a:off x="5638800" y="2057400"/>
            <a:ext cx="1524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>
            <a:off x="3200400" y="35814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2" name="Line 18"/>
          <p:cNvSpPr>
            <a:spLocks noChangeShapeType="1"/>
          </p:cNvSpPr>
          <p:nvPr/>
        </p:nvSpPr>
        <p:spPr bwMode="auto">
          <a:xfrm flipH="1">
            <a:off x="6629400" y="37338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3" name="Line 19"/>
          <p:cNvSpPr>
            <a:spLocks noChangeShapeType="1"/>
          </p:cNvSpPr>
          <p:nvPr/>
        </p:nvSpPr>
        <p:spPr bwMode="auto">
          <a:xfrm flipV="1">
            <a:off x="3429000" y="5257800"/>
            <a:ext cx="1066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04" name="Line 20"/>
          <p:cNvSpPr>
            <a:spLocks noChangeShapeType="1"/>
          </p:cNvSpPr>
          <p:nvPr/>
        </p:nvSpPr>
        <p:spPr bwMode="auto">
          <a:xfrm flipH="1" flipV="1">
            <a:off x="6172200" y="51816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179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1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51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92" grpId="0" animBg="1"/>
      <p:bldP spid="451594" grpId="0"/>
      <p:bldP spid="451595" grpId="0"/>
      <p:bldP spid="451596" grpId="0"/>
      <p:bldP spid="451597" grpId="0"/>
      <p:bldP spid="451598" grpId="0"/>
      <p:bldP spid="451599" grpId="0"/>
      <p:bldP spid="451600" grpId="0" animBg="1"/>
      <p:bldP spid="451601" grpId="0" animBg="1"/>
      <p:bldP spid="451602" grpId="0" animBg="1"/>
      <p:bldP spid="451603" grpId="0" animBg="1"/>
      <p:bldP spid="45160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391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Lucida Sans" pitchFamily="34" charset="0"/>
              </a:rPr>
              <a:t>Father Bartolomé de Las Casas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r="11440"/>
          <a:stretch>
            <a:fillRect/>
          </a:stretch>
        </p:blipFill>
        <p:spPr bwMode="auto">
          <a:xfrm>
            <a:off x="1905000" y="1143000"/>
            <a:ext cx="3962400" cy="441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2971800" y="5867400"/>
            <a:ext cx="480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accent2"/>
              </a:buClr>
              <a:buFont typeface="Arial" charset="0"/>
              <a:buChar char="►"/>
            </a:pPr>
            <a:r>
              <a:rPr lang="en-US" b="1">
                <a:latin typeface="Arial" charset="0"/>
              </a:rPr>
              <a:t> New Laws --&gt; 1542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943600" y="1066800"/>
            <a:ext cx="32004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Believed Native Americans had been treated harshly by the Spanish.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Indians could be educated and converted to Christianized.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1"/>
              <a:t>Believed Indian culture was advanced as European but in different ways.</a:t>
            </a:r>
          </a:p>
        </p:txBody>
      </p:sp>
    </p:spTree>
    <p:extLst>
      <p:ext uri="{BB962C8B-B14F-4D97-AF65-F5344CB8AC3E}">
        <p14:creationId xmlns:p14="http://schemas.microsoft.com/office/powerpoint/2010/main" val="846938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8" name="Text Box 4"/>
          <p:cNvSpPr txBox="1">
            <a:spLocks noChangeArrowheads="1"/>
          </p:cNvSpPr>
          <p:nvPr/>
        </p:nvSpPr>
        <p:spPr bwMode="auto">
          <a:xfrm>
            <a:off x="1828800" y="855663"/>
            <a:ext cx="716280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10000"/>
              </a:spcBef>
            </a:pPr>
            <a:r>
              <a:rPr lang="en-US" b="1">
                <a:latin typeface="Arial Narrow" pitchFamily="34" charset="0"/>
              </a:rPr>
              <a:t>1. Spanish practice of securing an adequate and cheap labor supply = </a:t>
            </a:r>
            <a:r>
              <a:rPr lang="en-US" b="1" u="sng">
                <a:solidFill>
                  <a:srgbClr val="0000CC"/>
                </a:solidFill>
                <a:latin typeface="Arial Narrow" pitchFamily="34" charset="0"/>
              </a:rPr>
              <a:t>FEUDALISM</a:t>
            </a:r>
          </a:p>
          <a:p>
            <a:pPr lvl="1" eaLnBrk="1" hangingPunct="1">
              <a:lnSpc>
                <a:spcPct val="75000"/>
              </a:lnSpc>
              <a:spcBef>
                <a:spcPct val="10000"/>
              </a:spcBef>
              <a:buFontTx/>
              <a:buChar char="•"/>
            </a:pPr>
            <a:r>
              <a:rPr lang="en-US">
                <a:latin typeface="Arial Narrow" pitchFamily="34" charset="0"/>
              </a:rPr>
              <a:t>“granted” to deserving subjects of the King</a:t>
            </a:r>
          </a:p>
          <a:p>
            <a:pPr eaLnBrk="1" hangingPunct="1">
              <a:lnSpc>
                <a:spcPct val="75000"/>
              </a:lnSpc>
              <a:spcBef>
                <a:spcPct val="30000"/>
              </a:spcBef>
            </a:pPr>
            <a:r>
              <a:rPr lang="en-US" b="1">
                <a:latin typeface="Arial Narrow" pitchFamily="34" charset="0"/>
              </a:rPr>
              <a:t>2. Conquistador controlled Indian populations</a:t>
            </a:r>
            <a:r>
              <a:rPr lang="en-US">
                <a:latin typeface="Arial Narrow" pitchFamily="34" charset="0"/>
              </a:rPr>
              <a:t> </a:t>
            </a:r>
          </a:p>
          <a:p>
            <a:pPr lvl="1" eaLnBrk="1" hangingPunct="1">
              <a:lnSpc>
                <a:spcPct val="75000"/>
              </a:lnSpc>
              <a:spcBef>
                <a:spcPct val="10000"/>
              </a:spcBef>
              <a:buFontTx/>
              <a:buChar char="•"/>
            </a:pPr>
            <a:r>
              <a:rPr lang="en-US">
                <a:latin typeface="Arial Narrow" pitchFamily="34" charset="0"/>
              </a:rPr>
              <a:t>Required Indians to pay tribute from their lands</a:t>
            </a:r>
          </a:p>
          <a:p>
            <a:pPr lvl="1" eaLnBrk="1" hangingPunct="1">
              <a:lnSpc>
                <a:spcPct val="75000"/>
              </a:lnSpc>
              <a:spcBef>
                <a:spcPct val="10000"/>
              </a:spcBef>
              <a:buFontTx/>
              <a:buChar char="•"/>
            </a:pPr>
            <a:r>
              <a:rPr lang="en-US">
                <a:latin typeface="Arial Narrow" pitchFamily="34" charset="0"/>
              </a:rPr>
              <a:t>Indians often rendered personal services as well.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b="1">
                <a:latin typeface="Arial Narrow" pitchFamily="34" charset="0"/>
              </a:rPr>
              <a:t>3. In return the conquistador was obligated to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en-US">
                <a:latin typeface="Arial Narrow" pitchFamily="34" charset="0"/>
              </a:rPr>
              <a:t>protect his wards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en-US">
                <a:latin typeface="Arial Narrow" pitchFamily="34" charset="0"/>
              </a:rPr>
              <a:t>instruct them in the Christian faith</a:t>
            </a:r>
          </a:p>
          <a:p>
            <a:pPr lvl="1" eaLnBrk="1" hangingPunct="1">
              <a:lnSpc>
                <a:spcPct val="80000"/>
              </a:lnSpc>
              <a:spcBef>
                <a:spcPct val="10000"/>
              </a:spcBef>
              <a:buFontTx/>
              <a:buChar char="•"/>
            </a:pPr>
            <a:r>
              <a:rPr lang="en-US">
                <a:latin typeface="Arial Narrow" pitchFamily="34" charset="0"/>
              </a:rPr>
              <a:t>defend their right to use the  to live off the land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b="1">
                <a:latin typeface="Arial Narrow" pitchFamily="34" charset="0"/>
              </a:rPr>
              <a:t>4. Encomienda system eventually decimated Indian population.</a:t>
            </a:r>
            <a:r>
              <a:rPr lang="en-US">
                <a:latin typeface="Arial Narrow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b="1">
                <a:latin typeface="Arial Narrow" pitchFamily="34" charset="0"/>
              </a:rPr>
              <a:t>5. The King prevented the encomienda with the </a:t>
            </a:r>
            <a:r>
              <a:rPr lang="en-US" b="1" u="sng">
                <a:solidFill>
                  <a:srgbClr val="0000CC"/>
                </a:solidFill>
                <a:latin typeface="Arial Narrow" pitchFamily="34" charset="0"/>
              </a:rPr>
              <a:t>New Laws</a:t>
            </a:r>
            <a:r>
              <a:rPr lang="en-US" b="1">
                <a:latin typeface="Arial Narrow" pitchFamily="34" charset="0"/>
              </a:rPr>
              <a:t> (1542) supported by </a:t>
            </a:r>
            <a:r>
              <a:rPr lang="en-US" b="1" u="sng">
                <a:solidFill>
                  <a:srgbClr val="0000CC"/>
                </a:solidFill>
                <a:latin typeface="Arial Narrow" pitchFamily="34" charset="0"/>
              </a:rPr>
              <a:t>de Las Casas</a:t>
            </a:r>
            <a:r>
              <a:rPr lang="en-US" b="1">
                <a:latin typeface="Arial Narrow" pitchFamily="34" charset="0"/>
              </a:rPr>
              <a:t>, the system gradually died out.</a:t>
            </a:r>
          </a:p>
        </p:txBody>
      </p:sp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6324600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Impact"/>
              </a:rPr>
              <a:t>ENCOMIENDA SYSTEM</a:t>
            </a:r>
          </a:p>
        </p:txBody>
      </p:sp>
    </p:spTree>
    <p:extLst>
      <p:ext uri="{BB962C8B-B14F-4D97-AF65-F5344CB8AC3E}">
        <p14:creationId xmlns:p14="http://schemas.microsoft.com/office/powerpoint/2010/main" val="1374837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6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6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6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6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6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6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564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564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64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64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64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64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564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64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564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564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564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564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564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64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564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564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564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564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564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564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564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564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564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564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564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564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564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42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8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European Colonization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362200"/>
            <a:ext cx="7467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/>
              <a:t>The Portuguese were the first to begin searching for an all water route to Asia…..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Prince Henry the Navigator – 1450’s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/>
          </a:p>
          <a:p>
            <a:pPr eaLnBrk="1" hangingPunct="1">
              <a:lnSpc>
                <a:spcPct val="80000"/>
              </a:lnSpc>
            </a:pPr>
            <a:r>
              <a:rPr lang="en-US" b="1" smtClean="0"/>
              <a:t>Colonized the South America in the area of what would become Brazil</a:t>
            </a:r>
          </a:p>
          <a:p>
            <a:pPr lvl="1" eaLnBrk="1" hangingPunct="1">
              <a:lnSpc>
                <a:spcPct val="80000"/>
              </a:lnSpc>
            </a:pPr>
            <a:endParaRPr lang="en-US" b="1" smtClean="0"/>
          </a:p>
        </p:txBody>
      </p:sp>
      <p:pic>
        <p:nvPicPr>
          <p:cNvPr id="61444" name="Picture 4" descr="Sir Francis Dr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304800" y="304800"/>
            <a:ext cx="8458200" cy="1774825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45" name="Picture 6" descr="hen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38400"/>
            <a:ext cx="159543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WordArt 7"/>
          <p:cNvSpPr>
            <a:spLocks noChangeArrowheads="1" noChangeShapeType="1"/>
          </p:cNvSpPr>
          <p:nvPr/>
        </p:nvSpPr>
        <p:spPr bwMode="auto">
          <a:xfrm>
            <a:off x="609600" y="533400"/>
            <a:ext cx="7696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chemeClr val="tx1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100000">
                      <a:srgbClr val="660066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The Portuguese</a:t>
            </a:r>
          </a:p>
        </p:txBody>
      </p:sp>
    </p:spTree>
    <p:extLst>
      <p:ext uri="{BB962C8B-B14F-4D97-AF65-F5344CB8AC3E}">
        <p14:creationId xmlns:p14="http://schemas.microsoft.com/office/powerpoint/2010/main" val="3501061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4800" u="sng" smtClean="0">
                <a:latin typeface="Impact" pitchFamily="34" charset="0"/>
              </a:rPr>
              <a:t>Explorers Sailing For Portugal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9144000" cy="4114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 i="1" u="sng" smtClean="0">
                <a:solidFill>
                  <a:srgbClr val="0000CC"/>
                </a:solidFill>
                <a:latin typeface="Arial Narrow" pitchFamily="34" charset="0"/>
              </a:rPr>
              <a:t>Prince Henry the Navigator</a:t>
            </a:r>
            <a:r>
              <a:rPr lang="en-US" sz="3600" b="1" smtClean="0">
                <a:latin typeface="Arial Narrow" pitchFamily="34" charset="0"/>
              </a:rPr>
              <a:t> - Portugal - Funded Exploration down coast of Africa - 1419-1460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 i="1" u="sng" smtClean="0">
                <a:solidFill>
                  <a:srgbClr val="CC0000"/>
                </a:solidFill>
                <a:latin typeface="Arial Narrow" pitchFamily="34" charset="0"/>
              </a:rPr>
              <a:t>Dias</a:t>
            </a:r>
            <a:r>
              <a:rPr lang="en-US" sz="3600" b="1" smtClean="0">
                <a:latin typeface="Arial Narrow" pitchFamily="34" charset="0"/>
              </a:rPr>
              <a:t>  - Portugal - Rounded the Cape of Good Hope - 1488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 i="1" u="sng" smtClean="0">
                <a:solidFill>
                  <a:srgbClr val="0000CC"/>
                </a:solidFill>
                <a:latin typeface="Arial Narrow" pitchFamily="34" charset="0"/>
              </a:rPr>
              <a:t>da Gama</a:t>
            </a:r>
            <a:r>
              <a:rPr lang="en-US" sz="3600" b="1" smtClean="0">
                <a:latin typeface="Arial Narrow" pitchFamily="34" charset="0"/>
              </a:rPr>
              <a:t> - Portugal - Opened trade with India - Placed Portugal in position to dominate trade with India - 1498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 b="1" i="1" u="sng" smtClean="0">
                <a:solidFill>
                  <a:srgbClr val="CC0000"/>
                </a:solidFill>
                <a:latin typeface="Arial Narrow" pitchFamily="34" charset="0"/>
              </a:rPr>
              <a:t>Cabral</a:t>
            </a:r>
            <a:r>
              <a:rPr lang="en-US" sz="3600" b="1" smtClean="0">
                <a:latin typeface="Arial Narrow" pitchFamily="34" charset="0"/>
              </a:rPr>
              <a:t> - Portugal - Claimed present day Brazil for Portugal - 1500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6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600" b="1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n-US" sz="3600" b="1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677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7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7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7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7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0" grpId="0" autoUpdateAnimBg="0"/>
      <p:bldP spid="4577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/>
          <p:cNvSpPr txBox="1">
            <a:spLocks noChangeArrowheads="1"/>
          </p:cNvSpPr>
          <p:nvPr/>
        </p:nvSpPr>
        <p:spPr bwMode="auto">
          <a:xfrm>
            <a:off x="1905000" y="152400"/>
            <a:ext cx="7086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4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Maritime Technologies</a:t>
            </a:r>
            <a:endParaRPr lang="en-US" sz="3400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sp>
        <p:nvSpPr>
          <p:cNvPr id="550915" name="Text Box 3"/>
          <p:cNvSpPr txBox="1">
            <a:spLocks noChangeArrowheads="1"/>
          </p:cNvSpPr>
          <p:nvPr/>
        </p:nvSpPr>
        <p:spPr bwMode="auto">
          <a:xfrm>
            <a:off x="1981200" y="310832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Arial" charset="0"/>
              <a:buNone/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Hartman Astrolabe</a:t>
            </a:r>
            <a:b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(1532)</a:t>
            </a:r>
          </a:p>
        </p:txBody>
      </p:sp>
      <p:pic>
        <p:nvPicPr>
          <p:cNvPr id="550916" name="Picture 4" descr="Hartman Astrolabe - 15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14400"/>
            <a:ext cx="1612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0917" name="Text Box 5"/>
          <p:cNvSpPr txBox="1">
            <a:spLocks noChangeArrowheads="1"/>
          </p:cNvSpPr>
          <p:nvPr/>
        </p:nvSpPr>
        <p:spPr bwMode="auto">
          <a:xfrm>
            <a:off x="5867400" y="974725"/>
            <a:ext cx="2819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Arial" charset="0"/>
              <a:buNone/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Better Maps [Portulan]</a:t>
            </a:r>
          </a:p>
        </p:txBody>
      </p:sp>
      <p:pic>
        <p:nvPicPr>
          <p:cNvPr id="550918" name="Picture 6" descr="potulan map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3957"/>
          <a:stretch>
            <a:fillRect/>
          </a:stretch>
        </p:blipFill>
        <p:spPr bwMode="auto">
          <a:xfrm>
            <a:off x="5867400" y="1693863"/>
            <a:ext cx="2895600" cy="21161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6400800" y="61722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Arial" charset="0"/>
              <a:buNone/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Sextant</a:t>
            </a:r>
          </a:p>
        </p:txBody>
      </p:sp>
      <p:pic>
        <p:nvPicPr>
          <p:cNvPr id="550920" name="Picture 8" descr="sextant"/>
          <p:cNvPicPr>
            <a:picLocks noChangeAspect="1" noChangeArrowheads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173538"/>
            <a:ext cx="2076450" cy="19224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2286000" y="42672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96633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1143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Arial" charset="0"/>
              <a:buNone/>
            </a:pPr>
            <a:r>
              <a:rPr lang="en-US" sz="2000" b="1" smtClean="0">
                <a:solidFill>
                  <a:srgbClr val="000000"/>
                </a:solidFill>
                <a:latin typeface="Comic Sans MS" pitchFamily="66" charset="0"/>
              </a:rPr>
              <a:t>Mariner’s Compass</a:t>
            </a:r>
          </a:p>
        </p:txBody>
      </p:sp>
      <p:pic>
        <p:nvPicPr>
          <p:cNvPr id="550922" name="Picture 10" descr="Mariner Compass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95813"/>
            <a:ext cx="210661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50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5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50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55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55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55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000"/>
                                        <p:tgtEl>
                                          <p:spTgt spid="55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5" grpId="0"/>
      <p:bldP spid="550917" grpId="0"/>
      <p:bldP spid="550919" grpId="0"/>
      <p:bldP spid="5509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-356711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1" name="Picture 3" descr="15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152400"/>
            <a:ext cx="49530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1200" smtClean="0"/>
              <a:t>European trade routes</a:t>
            </a:r>
          </a:p>
        </p:txBody>
      </p:sp>
    </p:spTree>
    <p:extLst>
      <p:ext uri="{BB962C8B-B14F-4D97-AF65-F5344CB8AC3E}">
        <p14:creationId xmlns:p14="http://schemas.microsoft.com/office/powerpoint/2010/main" val="3821508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/>
          <p:cNvSpPr txBox="1">
            <a:spLocks noChangeArrowheads="1"/>
          </p:cNvSpPr>
          <p:nvPr/>
        </p:nvSpPr>
        <p:spPr bwMode="auto">
          <a:xfrm>
            <a:off x="0" y="0"/>
            <a:ext cx="9067800" cy="920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9966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The Treaty of Tordesillas, 1434</a:t>
            </a:r>
            <a:b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</a:br>
            <a:r>
              <a:rPr lang="en-US" sz="3400" b="1">
                <a:effectLst>
                  <a:outerShdw blurRad="38100" dist="38100" dir="2700000" algn="tl">
                    <a:srgbClr val="FFFFFF"/>
                  </a:outerShdw>
                </a:effectLst>
                <a:latin typeface="Arial Narrow" pitchFamily="34" charset="0"/>
              </a:rPr>
              <a:t>&amp; The Pope’s Line of Demarcation, 1493</a:t>
            </a:r>
          </a:p>
        </p:txBody>
      </p:sp>
      <p:pic>
        <p:nvPicPr>
          <p:cNvPr id="65539" name="Picture 7" descr="215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9188"/>
            <a:ext cx="6096000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3640" name="Picture 8" descr="Spanish and Portuguese Explorations 1400-1600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7010400" cy="56388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6460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8229600" cy="3886200"/>
          </a:xfrm>
        </p:spPr>
        <p:txBody>
          <a:bodyPr/>
          <a:lstStyle/>
          <a:p>
            <a:pPr eaLnBrk="1" hangingPunct="1"/>
            <a:r>
              <a:rPr lang="en-US" b="1" smtClean="0"/>
              <a:t>French settle Quebec (1608) &amp; Montreal (1642) and what would become Canada</a:t>
            </a:r>
          </a:p>
          <a:p>
            <a:pPr lvl="1" eaLnBrk="1" hangingPunct="1"/>
            <a:r>
              <a:rPr lang="en-US" b="1" smtClean="0"/>
              <a:t>Control St. Lawrence River &amp; access to interior of North America</a:t>
            </a:r>
          </a:p>
          <a:p>
            <a:pPr lvl="1" eaLnBrk="1" hangingPunct="1"/>
            <a:r>
              <a:rPr lang="en-US" b="1" smtClean="0"/>
              <a:t>Develop a fur trade</a:t>
            </a:r>
          </a:p>
          <a:p>
            <a:pPr lvl="1" eaLnBrk="1" hangingPunct="1"/>
            <a:r>
              <a:rPr lang="en-US" b="1" smtClean="0"/>
              <a:t>Couier do Bois</a:t>
            </a:r>
          </a:p>
        </p:txBody>
      </p:sp>
      <p:pic>
        <p:nvPicPr>
          <p:cNvPr id="66563" name="Picture 3" descr="Sir Francis Dr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304800" y="304800"/>
            <a:ext cx="8458200" cy="1774825"/>
          </a:xfrm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6564" name="WordArt 8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67818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4758" dir="11478596" algn="ctr" rotWithShape="0">
                    <a:srgbClr val="000000"/>
                  </a:outerShdw>
                </a:effectLst>
                <a:latin typeface="Impact"/>
              </a:rPr>
              <a:t>The French</a:t>
            </a:r>
          </a:p>
        </p:txBody>
      </p:sp>
    </p:spTree>
    <p:extLst>
      <p:ext uri="{BB962C8B-B14F-4D97-AF65-F5344CB8AC3E}">
        <p14:creationId xmlns:p14="http://schemas.microsoft.com/office/powerpoint/2010/main" val="11987333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2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20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15000" cy="6477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660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1066800"/>
          </a:xfrm>
          <a:noFill/>
        </p:spPr>
        <p:txBody>
          <a:bodyPr/>
          <a:lstStyle/>
          <a:p>
            <a:pPr eaLnBrk="1" hangingPunct="1"/>
            <a:r>
              <a:rPr lang="en-US" b="1" u="sng" smtClean="0">
                <a:latin typeface="Arial Black" pitchFamily="34" charset="0"/>
              </a:rPr>
              <a:t>Explorers Sailing For France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057400"/>
            <a:ext cx="9144000" cy="3581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u="sng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Cartier</a:t>
            </a:r>
            <a:r>
              <a:rPr lang="en-US" b="1" smtClean="0"/>
              <a:t> - France - Reached St. Lawrence River - Claimed Eastern Canada for France – 1535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b="1" i="1" u="sng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Samuel de Champlain</a:t>
            </a:r>
            <a:r>
              <a:rPr lang="en-US" b="1" smtClean="0"/>
              <a:t> - France - “Father of New France” - Established Quebec (the 1st permanent French colony in N. America) - Established settlements and explored Maine, Montreal &amp; Nova Scotia - 1608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8415638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0" grpId="0" autoUpdateAnimBg="0"/>
      <p:bldP spid="51917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15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497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964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European Colonization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9144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smtClean="0"/>
              <a:t>Like French, </a:t>
            </a:r>
            <a:r>
              <a:rPr lang="en-US" b="1" i="1" u="sng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Dutch</a:t>
            </a:r>
            <a:r>
              <a:rPr lang="en-US" b="1" smtClean="0"/>
              <a:t> focus on fur trade &amp; send only a few men to settlements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smtClean="0"/>
              <a:t>Found Albany (New York, 1614) on Hudson River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smtClean="0"/>
              <a:t>New Netherland (becomes New York) is an extension of the Dutch global trade system</a:t>
            </a:r>
            <a:br>
              <a:rPr lang="en-US" b="1" smtClean="0"/>
            </a:br>
            <a:endParaRPr lang="en-US" b="1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b="1" smtClean="0"/>
              <a:t>Dutch &amp; French form alliances with Native Americans</a:t>
            </a:r>
            <a:r>
              <a:rPr lang="en-US" b="1" smtClean="0">
                <a:cs typeface="Times New Roman" pitchFamily="18" charset="0"/>
                <a:sym typeface="Symbol" pitchFamily="18" charset="2"/>
              </a:rPr>
              <a:t>—</a:t>
            </a:r>
            <a:r>
              <a:rPr lang="en-US" b="1" smtClean="0"/>
              <a:t>increase warfare &amp; Iroquois (Dutch ally) defeat Hurons</a:t>
            </a:r>
          </a:p>
        </p:txBody>
      </p:sp>
      <p:pic>
        <p:nvPicPr>
          <p:cNvPr id="70660" name="Picture 4" descr="Sir Francis Drak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09"/>
          <a:stretch>
            <a:fillRect/>
          </a:stretch>
        </p:blipFill>
        <p:spPr>
          <a:xfrm>
            <a:off x="304800" y="304800"/>
            <a:ext cx="8458200" cy="1774825"/>
          </a:xfr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0661" name="WordArt 8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67818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64758" dir="11478596" algn="ctr" rotWithShape="0">
                    <a:srgbClr val="000000"/>
                  </a:outerShdw>
                </a:effectLst>
                <a:latin typeface="Impact"/>
              </a:rPr>
              <a:t>The Dutch</a:t>
            </a:r>
          </a:p>
        </p:txBody>
      </p:sp>
    </p:spTree>
    <p:extLst>
      <p:ext uri="{BB962C8B-B14F-4D97-AF65-F5344CB8AC3E}">
        <p14:creationId xmlns:p14="http://schemas.microsoft.com/office/powerpoint/2010/main" val="24231014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>
                <a:latin typeface="Arial Black" pitchFamily="34" charset="0"/>
              </a:rPr>
              <a:t>Explorers Sailing For The Netherlands</a:t>
            </a:r>
            <a:r>
              <a:rPr lang="en-US" sz="4000">
                <a:latin typeface="Arial" charset="0"/>
              </a:rPr>
              <a:t>	</a:t>
            </a:r>
          </a:p>
        </p:txBody>
      </p:sp>
      <p:sp>
        <p:nvSpPr>
          <p:cNvPr id="34100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91440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Henry Hudson</a:t>
            </a:r>
            <a:r>
              <a:rPr lang="en-US" b="1" smtClean="0"/>
              <a:t> - English sailing for the Dutch - Searching for Northwest Passage - Claimed Hudson River - Settlers established New Netherlands (New York) - 1609</a:t>
            </a:r>
          </a:p>
        </p:txBody>
      </p:sp>
    </p:spTree>
    <p:extLst>
      <p:ext uri="{BB962C8B-B14F-4D97-AF65-F5344CB8AC3E}">
        <p14:creationId xmlns:p14="http://schemas.microsoft.com/office/powerpoint/2010/main" val="27777840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0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20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715000" cy="647700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620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Text Box 2"/>
          <p:cNvSpPr txBox="1">
            <a:spLocks noChangeArrowheads="1"/>
          </p:cNvSpPr>
          <p:nvPr/>
        </p:nvSpPr>
        <p:spPr bwMode="auto">
          <a:xfrm>
            <a:off x="1905000" y="228600"/>
            <a:ext cx="7086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C24F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lackChancery" pitchFamily="2" charset="0"/>
              </a:rPr>
              <a:t>New Weapons Technology</a:t>
            </a:r>
            <a:endParaRPr lang="en-US" sz="3800" b="1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lackChancery" pitchFamily="2" charset="0"/>
            </a:endParaRPr>
          </a:p>
        </p:txBody>
      </p:sp>
      <p:pic>
        <p:nvPicPr>
          <p:cNvPr id="19459" name="Picture 3" descr="Portuguese Wheelock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29200"/>
            <a:ext cx="3962400" cy="1581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ortuguese carvel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7363"/>
            <a:ext cx="5029200" cy="29098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22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-231616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483" name="Picture 3" descr="20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0" y="5402263"/>
            <a:ext cx="2133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15</a:t>
            </a:r>
            <a:r>
              <a:rPr lang="en-US" b="1" baseline="30000" smtClean="0">
                <a:solidFill>
                  <a:srgbClr val="000000"/>
                </a:solidFill>
              </a:rPr>
              <a:t>th</a:t>
            </a:r>
            <a:r>
              <a:rPr lang="en-US" b="1" smtClean="0">
                <a:solidFill>
                  <a:srgbClr val="000000"/>
                </a:solidFill>
              </a:rPr>
              <a:t> century trade routes</a:t>
            </a:r>
          </a:p>
        </p:txBody>
      </p:sp>
    </p:spTree>
    <p:extLst>
      <p:ext uri="{BB962C8B-B14F-4D97-AF65-F5344CB8AC3E}">
        <p14:creationId xmlns:p14="http://schemas.microsoft.com/office/powerpoint/2010/main" val="10637199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/>
          <p:cNvSpPr>
            <a:spLocks noChangeArrowheads="1"/>
          </p:cNvSpPr>
          <p:nvPr/>
        </p:nvSpPr>
        <p:spPr bwMode="auto">
          <a:xfrm>
            <a:off x="-3567113" y="-233203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pic>
        <p:nvPicPr>
          <p:cNvPr id="21507" name="Picture 26" descr="158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27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152400"/>
            <a:ext cx="4953000" cy="228600"/>
          </a:xfrm>
        </p:spPr>
        <p:txBody>
          <a:bodyPr/>
          <a:lstStyle/>
          <a:p>
            <a:pPr eaLnBrk="1" hangingPunct="1"/>
            <a:r>
              <a:rPr lang="en-US" sz="1200" smtClean="0"/>
              <a:t>European trade routes</a:t>
            </a:r>
          </a:p>
        </p:txBody>
      </p:sp>
    </p:spTree>
    <p:extLst>
      <p:ext uri="{BB962C8B-B14F-4D97-AF65-F5344CB8AC3E}">
        <p14:creationId xmlns:p14="http://schemas.microsoft.com/office/powerpoint/2010/main" val="4177930448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678" name="Group 30"/>
          <p:cNvGrpSpPr>
            <a:grpSpLocks/>
          </p:cNvGrpSpPr>
          <p:nvPr/>
        </p:nvGrpSpPr>
        <p:grpSpPr bwMode="auto">
          <a:xfrm>
            <a:off x="914400" y="1741488"/>
            <a:ext cx="7239000" cy="2008187"/>
            <a:chOff x="576" y="1101"/>
            <a:chExt cx="4560" cy="923"/>
          </a:xfrm>
        </p:grpSpPr>
        <p:sp>
          <p:nvSpPr>
            <p:cNvPr id="23569" name="Rectangle 31"/>
            <p:cNvSpPr>
              <a:spLocks noChangeArrowheads="1"/>
            </p:cNvSpPr>
            <p:nvPr/>
          </p:nvSpPr>
          <p:spPr bwMode="auto">
            <a:xfrm>
              <a:off x="576" y="1104"/>
              <a:ext cx="4560" cy="920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70" name="Text Box 32"/>
            <p:cNvSpPr txBox="1">
              <a:spLocks noChangeArrowheads="1"/>
            </p:cNvSpPr>
            <p:nvPr/>
          </p:nvSpPr>
          <p:spPr bwMode="auto">
            <a:xfrm>
              <a:off x="624" y="1101"/>
              <a:ext cx="864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400" b="1" u="sng" smtClean="0">
                  <a:solidFill>
                    <a:srgbClr val="990033"/>
                  </a:solidFill>
                  <a:latin typeface="Arial" charset="0"/>
                </a:rPr>
                <a:t>Economy</a:t>
              </a:r>
              <a:endParaRPr kumimoji="1" lang="en-US" altLang="en-US" b="1" u="sng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1" name="Text Box 33"/>
            <p:cNvSpPr txBox="1">
              <a:spLocks noChangeArrowheads="1"/>
            </p:cNvSpPr>
            <p:nvPr/>
          </p:nvSpPr>
          <p:spPr bwMode="auto">
            <a:xfrm>
              <a:off x="2112" y="1101"/>
              <a:ext cx="672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400" b="1" u="sng" smtClean="0">
                  <a:solidFill>
                    <a:srgbClr val="990033"/>
                  </a:solidFill>
                  <a:latin typeface="Arial" charset="0"/>
                </a:rPr>
                <a:t>Culture</a:t>
              </a:r>
              <a:endParaRPr kumimoji="1" lang="en-US" altLang="en-US" b="1" u="sng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2" name="Text Box 34"/>
            <p:cNvSpPr txBox="1">
              <a:spLocks noChangeArrowheads="1"/>
            </p:cNvSpPr>
            <p:nvPr/>
          </p:nvSpPr>
          <p:spPr bwMode="auto">
            <a:xfrm>
              <a:off x="3703" y="1101"/>
              <a:ext cx="682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400" b="1" u="sng" smtClean="0">
                  <a:solidFill>
                    <a:srgbClr val="990033"/>
                  </a:solidFill>
                  <a:latin typeface="Arial" charset="0"/>
                </a:rPr>
                <a:t>Politics</a:t>
              </a:r>
              <a:endParaRPr kumimoji="1" lang="en-US" altLang="en-US" b="1" u="sng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73" name="Text Box 35"/>
            <p:cNvSpPr txBox="1">
              <a:spLocks noChangeArrowheads="1"/>
            </p:cNvSpPr>
            <p:nvPr/>
          </p:nvSpPr>
          <p:spPr bwMode="auto">
            <a:xfrm>
              <a:off x="624" y="1353"/>
              <a:ext cx="138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Nations competed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for Asian trade.</a:t>
              </a:r>
            </a:p>
          </p:txBody>
        </p:sp>
        <p:sp>
          <p:nvSpPr>
            <p:cNvPr id="23574" name="Text Box 36"/>
            <p:cNvSpPr txBox="1">
              <a:spLocks noChangeArrowheads="1"/>
            </p:cNvSpPr>
            <p:nvPr/>
          </p:nvSpPr>
          <p:spPr bwMode="auto">
            <a:xfrm>
              <a:off x="2112" y="1376"/>
              <a:ext cx="1510" cy="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Ancient Greek,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Roman,and Muslim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art and learning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were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rediscovered.</a:t>
              </a:r>
            </a:p>
          </p:txBody>
        </p:sp>
        <p:sp>
          <p:nvSpPr>
            <p:cNvPr id="23575" name="Text Box 37"/>
            <p:cNvSpPr txBox="1">
              <a:spLocks noChangeArrowheads="1"/>
            </p:cNvSpPr>
            <p:nvPr/>
          </p:nvSpPr>
          <p:spPr bwMode="auto">
            <a:xfrm>
              <a:off x="3703" y="1353"/>
              <a:ext cx="1323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Reformation: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revolt against the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Roman Catholic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Church</a:t>
              </a:r>
            </a:p>
          </p:txBody>
        </p:sp>
        <p:sp>
          <p:nvSpPr>
            <p:cNvPr id="23576" name="Line 38"/>
            <p:cNvSpPr>
              <a:spLocks noChangeShapeType="1"/>
            </p:cNvSpPr>
            <p:nvPr/>
          </p:nvSpPr>
          <p:spPr bwMode="auto">
            <a:xfrm>
              <a:off x="576" y="1352"/>
              <a:ext cx="4544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39687" name="Text Box 39"/>
          <p:cNvSpPr txBox="1">
            <a:spLocks noChangeArrowheads="1"/>
          </p:cNvSpPr>
          <p:nvPr/>
        </p:nvSpPr>
        <p:spPr bwMode="auto">
          <a:xfrm>
            <a:off x="914400" y="1219200"/>
            <a:ext cx="7239000" cy="533400"/>
          </a:xfrm>
          <a:prstGeom prst="rect">
            <a:avLst/>
          </a:prstGeom>
          <a:solidFill>
            <a:srgbClr val="9966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en-US" b="1" smtClean="0">
                <a:solidFill>
                  <a:srgbClr val="FFFFFF"/>
                </a:solidFill>
                <a:latin typeface="Arial" charset="0"/>
              </a:rPr>
              <a:t>The Rebirth of Europe</a:t>
            </a:r>
          </a:p>
        </p:txBody>
      </p:sp>
      <p:grpSp>
        <p:nvGrpSpPr>
          <p:cNvPr id="539692" name="Group 44"/>
          <p:cNvGrpSpPr>
            <a:grpSpLocks/>
          </p:cNvGrpSpPr>
          <p:nvPr/>
        </p:nvGrpSpPr>
        <p:grpSpPr bwMode="auto">
          <a:xfrm>
            <a:off x="914400" y="3621088"/>
            <a:ext cx="7239000" cy="1854200"/>
            <a:chOff x="576" y="2000"/>
            <a:chExt cx="4560" cy="864"/>
          </a:xfrm>
        </p:grpSpPr>
        <p:sp>
          <p:nvSpPr>
            <p:cNvPr id="23564" name="Rectangle 45"/>
            <p:cNvSpPr>
              <a:spLocks noChangeArrowheads="1"/>
            </p:cNvSpPr>
            <p:nvPr/>
          </p:nvSpPr>
          <p:spPr bwMode="auto">
            <a:xfrm>
              <a:off x="576" y="2024"/>
              <a:ext cx="4560" cy="840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65" name="Text Box 46"/>
            <p:cNvSpPr txBox="1">
              <a:spLocks noChangeArrowheads="1"/>
            </p:cNvSpPr>
            <p:nvPr/>
          </p:nvSpPr>
          <p:spPr bwMode="auto">
            <a:xfrm>
              <a:off x="624" y="2027"/>
              <a:ext cx="1324" cy="7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Improved sea-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faring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technology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aided exploration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and trade.</a:t>
              </a:r>
              <a:endParaRPr kumimoji="1" lang="en-US" alt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6" name="Text Box 47"/>
            <p:cNvSpPr txBox="1">
              <a:spLocks noChangeArrowheads="1"/>
            </p:cNvSpPr>
            <p:nvPr/>
          </p:nvSpPr>
          <p:spPr bwMode="auto">
            <a:xfrm>
              <a:off x="2112" y="2039"/>
              <a:ext cx="1368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Philosophy of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humanism: use of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reason and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experimentation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in learning</a:t>
              </a:r>
              <a:endParaRPr kumimoji="1" lang="en-US" alt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7" name="Text Box 48"/>
            <p:cNvSpPr txBox="1">
              <a:spLocks noChangeArrowheads="1"/>
            </p:cNvSpPr>
            <p:nvPr/>
          </p:nvSpPr>
          <p:spPr bwMode="auto">
            <a:xfrm>
              <a:off x="3703" y="2027"/>
              <a:ext cx="1217" cy="5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Government by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nobles and the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Church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declined.</a:t>
              </a:r>
              <a:endParaRPr kumimoji="1" lang="en-US" alt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8" name="Line 49"/>
            <p:cNvSpPr>
              <a:spLocks noChangeShapeType="1"/>
            </p:cNvSpPr>
            <p:nvPr/>
          </p:nvSpPr>
          <p:spPr bwMode="auto">
            <a:xfrm>
              <a:off x="576" y="2000"/>
              <a:ext cx="4544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39698" name="Group 50"/>
          <p:cNvGrpSpPr>
            <a:grpSpLocks/>
          </p:cNvGrpSpPr>
          <p:nvPr/>
        </p:nvGrpSpPr>
        <p:grpSpPr bwMode="auto">
          <a:xfrm>
            <a:off x="914400" y="5418138"/>
            <a:ext cx="7239000" cy="1276350"/>
            <a:chOff x="576" y="2856"/>
            <a:chExt cx="4560" cy="696"/>
          </a:xfrm>
        </p:grpSpPr>
        <p:sp>
          <p:nvSpPr>
            <p:cNvPr id="23559" name="Rectangle 51"/>
            <p:cNvSpPr>
              <a:spLocks noChangeArrowheads="1"/>
            </p:cNvSpPr>
            <p:nvPr/>
          </p:nvSpPr>
          <p:spPr bwMode="auto">
            <a:xfrm>
              <a:off x="576" y="2856"/>
              <a:ext cx="4560" cy="696"/>
            </a:xfrm>
            <a:prstGeom prst="rect">
              <a:avLst/>
            </a:prstGeom>
            <a:solidFill>
              <a:srgbClr val="D4A9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3560" name="Text Box 52"/>
            <p:cNvSpPr txBox="1">
              <a:spLocks noChangeArrowheads="1"/>
            </p:cNvSpPr>
            <p:nvPr/>
          </p:nvSpPr>
          <p:spPr bwMode="auto">
            <a:xfrm>
              <a:off x="624" y="2857"/>
              <a:ext cx="1289" cy="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Spain &amp; Portugal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competed to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explore trade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routes.</a:t>
              </a:r>
              <a:endParaRPr kumimoji="1" lang="en-US" alt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1" name="Text Box 53"/>
            <p:cNvSpPr txBox="1">
              <a:spLocks noChangeArrowheads="1"/>
            </p:cNvSpPr>
            <p:nvPr/>
          </p:nvSpPr>
          <p:spPr bwMode="auto">
            <a:xfrm>
              <a:off x="2112" y="2857"/>
              <a:ext cx="1387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Michelangelo, 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Leonardo da Vinci</a:t>
              </a:r>
              <a:b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</a:b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Shakespeare</a:t>
              </a:r>
              <a:endParaRPr kumimoji="1" lang="en-US" alt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2" name="Text Box 54"/>
            <p:cNvSpPr txBox="1">
              <a:spLocks noChangeArrowheads="1"/>
            </p:cNvSpPr>
            <p:nvPr/>
          </p:nvSpPr>
          <p:spPr bwMode="auto">
            <a:xfrm>
              <a:off x="3703" y="2857"/>
              <a:ext cx="142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663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kumimoji="1" lang="en-US" altLang="en-US" sz="2000" b="1" smtClean="0">
                  <a:solidFill>
                    <a:srgbClr val="000000"/>
                  </a:solidFill>
                  <a:latin typeface="Arial" charset="0"/>
                </a:rPr>
                <a:t>The rise of nations</a:t>
              </a:r>
              <a:endParaRPr kumimoji="1" lang="en-US" altLang="en-US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3" name="Line 55"/>
            <p:cNvSpPr>
              <a:spLocks noChangeShapeType="1"/>
            </p:cNvSpPr>
            <p:nvPr/>
          </p:nvSpPr>
          <p:spPr bwMode="auto">
            <a:xfrm>
              <a:off x="584" y="2864"/>
              <a:ext cx="4544" cy="0"/>
            </a:xfrm>
            <a:prstGeom prst="line">
              <a:avLst/>
            </a:prstGeom>
            <a:noFill/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8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3558" name="Picture 56" descr="renaissance-he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66"/>
          <a:stretch>
            <a:fillRect/>
          </a:stretch>
        </p:blipFill>
        <p:spPr bwMode="auto">
          <a:xfrm>
            <a:off x="990600" y="76200"/>
            <a:ext cx="7086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563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3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8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0"/>
            <a:ext cx="91440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A50021"/>
                </a:solidFill>
              </a:rPr>
              <a:t>Political</a:t>
            </a:r>
            <a:r>
              <a:rPr lang="en-US" b="1" i="1" smtClean="0">
                <a:solidFill>
                  <a:srgbClr val="A50021"/>
                </a:solidFill>
              </a:rPr>
              <a:t>:</a:t>
            </a:r>
            <a:r>
              <a:rPr lang="en-US" sz="2800" b="1" smtClean="0"/>
              <a:t>  Become a world power through gaining wealth and land.  </a:t>
            </a:r>
            <a:r>
              <a:rPr lang="en-US" sz="2800" b="1" i="1" u="sng" smtClean="0">
                <a:solidFill>
                  <a:srgbClr val="0000CC"/>
                </a:solidFill>
              </a:rPr>
              <a:t>(GLORY)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A50021"/>
                </a:solidFill>
              </a:rPr>
              <a:t>Economic</a:t>
            </a:r>
            <a:r>
              <a:rPr lang="en-US" sz="2800" b="1" smtClean="0">
                <a:solidFill>
                  <a:srgbClr val="A50021"/>
                </a:solidFill>
              </a:rPr>
              <a:t>:</a:t>
            </a:r>
            <a:r>
              <a:rPr lang="en-US" sz="2800" b="1" smtClean="0"/>
              <a:t> Search for new trade routes with direct access to Asian/African luxury goods would enrich individuals and their nations  </a:t>
            </a:r>
            <a:r>
              <a:rPr lang="en-US" sz="2800" b="1" i="1" u="sng" smtClean="0">
                <a:solidFill>
                  <a:srgbClr val="0000CC"/>
                </a:solidFill>
              </a:rPr>
              <a:t>(GOLD)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 smtClean="0">
                <a:solidFill>
                  <a:srgbClr val="A50021"/>
                </a:solidFill>
              </a:rPr>
              <a:t>Religious</a:t>
            </a:r>
            <a:r>
              <a:rPr lang="en-US" b="1" i="1" smtClean="0">
                <a:solidFill>
                  <a:srgbClr val="A50021"/>
                </a:solidFill>
              </a:rPr>
              <a:t>:</a:t>
            </a:r>
            <a:r>
              <a:rPr lang="en-US" sz="2800" b="1" smtClean="0"/>
              <a:t>  spread Christianity and weaken Middle Eastern Muslims.  </a:t>
            </a:r>
            <a:r>
              <a:rPr lang="en-US" sz="2800" b="1" i="1" u="sng" smtClean="0">
                <a:solidFill>
                  <a:srgbClr val="0000CC"/>
                </a:solidFill>
              </a:rPr>
              <a:t>(GOD)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4400" smtClean="0">
                <a:latin typeface="Impact" pitchFamily="34" charset="0"/>
              </a:rPr>
              <a:t>The 3 motives </a:t>
            </a:r>
            <a:r>
              <a:rPr lang="en-US" sz="4400" u="sng" smtClean="0">
                <a:solidFill>
                  <a:srgbClr val="0000CC"/>
                </a:solidFill>
                <a:latin typeface="Impact" pitchFamily="34" charset="0"/>
              </a:rPr>
              <a:t>reinforce</a:t>
            </a:r>
            <a:r>
              <a:rPr lang="en-US" sz="4400" smtClean="0">
                <a:latin typeface="Impact" pitchFamily="34" charset="0"/>
              </a:rPr>
              <a:t> each other</a:t>
            </a:r>
          </a:p>
        </p:txBody>
      </p:sp>
      <p:pic>
        <p:nvPicPr>
          <p:cNvPr id="25603" name="Picture 6" descr="columbushi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667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001000" y="43434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5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9000" y="28956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2819400" y="457200"/>
            <a:ext cx="632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smtClean="0">
                <a:solidFill>
                  <a:srgbClr val="000000"/>
                </a:solidFill>
                <a:latin typeface="Impact" pitchFamily="34" charset="0"/>
              </a:rPr>
              <a:t>Direct Causes = 3 G’s</a:t>
            </a:r>
          </a:p>
        </p:txBody>
      </p:sp>
      <p:sp>
        <p:nvSpPr>
          <p:cNvPr id="25607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458200" y="6324600"/>
            <a:ext cx="228600" cy="2286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075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dern-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996633"/>
      </a:accent1>
      <a:accent2>
        <a:srgbClr val="FF3300"/>
      </a:accent2>
      <a:accent3>
        <a:srgbClr val="FFFFFF"/>
      </a:accent3>
      <a:accent4>
        <a:srgbClr val="000000"/>
      </a:accent4>
      <a:accent5>
        <a:srgbClr val="CAB8AD"/>
      </a:accent5>
      <a:accent6>
        <a:srgbClr val="E72D00"/>
      </a:accent6>
      <a:hlink>
        <a:srgbClr val="FF6600"/>
      </a:hlink>
      <a:folHlink>
        <a:srgbClr val="990033"/>
      </a:folHlink>
    </a:clrScheme>
    <a:fontScheme name="Modern-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rn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rn-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rn-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ngel">
  <a:themeElements>
    <a:clrScheme name="ange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ang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gel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</TotalTime>
  <Words>1153</Words>
  <Application>Microsoft Office PowerPoint</Application>
  <PresentationFormat>On-screen Show (4:3)</PresentationFormat>
  <Paragraphs>184</Paragraphs>
  <Slides>48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69" baseType="lpstr">
      <vt:lpstr>Arial</vt:lpstr>
      <vt:lpstr>Arial Black</vt:lpstr>
      <vt:lpstr>Arial Narrow</vt:lpstr>
      <vt:lpstr>BlackChancery</vt:lpstr>
      <vt:lpstr>Book Antiqua</vt:lpstr>
      <vt:lpstr>Calibri</vt:lpstr>
      <vt:lpstr>Cambria</vt:lpstr>
      <vt:lpstr>Comic Sans MS</vt:lpstr>
      <vt:lpstr>Impact</vt:lpstr>
      <vt:lpstr>Lucida Sans</vt:lpstr>
      <vt:lpstr>Symbol</vt:lpstr>
      <vt:lpstr>Tahoma</vt:lpstr>
      <vt:lpstr>Times New Roman</vt:lpstr>
      <vt:lpstr>Wingdings</vt:lpstr>
      <vt:lpstr>Wingdings 2</vt:lpstr>
      <vt:lpstr>Wingdings 3</vt:lpstr>
      <vt:lpstr>Apex</vt:lpstr>
      <vt:lpstr>1_Default Design</vt:lpstr>
      <vt:lpstr>Modern-template</vt:lpstr>
      <vt:lpstr>angel</vt:lpstr>
      <vt:lpstr>Adjacency</vt:lpstr>
      <vt:lpstr>PowerPoint Presentation</vt:lpstr>
      <vt:lpstr>Why begin exploring?</vt:lpstr>
      <vt:lpstr>PowerPoint Presentation</vt:lpstr>
      <vt:lpstr>PowerPoint Presentation</vt:lpstr>
      <vt:lpstr>PowerPoint Presentation</vt:lpstr>
      <vt:lpstr>PowerPoint Presentation</vt:lpstr>
      <vt:lpstr>European trade routes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explore</vt:lpstr>
      <vt:lpstr>PowerPoint Presentation</vt:lpstr>
      <vt:lpstr>Effects of Exploration</vt:lpstr>
      <vt:lpstr>explorers</vt:lpstr>
      <vt:lpstr>PowerPoint Presentation</vt:lpstr>
      <vt:lpstr>PowerPoint Presentation</vt:lpstr>
      <vt:lpstr>European Colonization</vt:lpstr>
      <vt:lpstr>Who wins?</vt:lpstr>
      <vt:lpstr>F/I War 1750</vt:lpstr>
      <vt:lpstr>PowerPoint Presentation</vt:lpstr>
      <vt:lpstr>PowerPoint Presentation</vt:lpstr>
      <vt:lpstr>PowerPoint Presentation</vt:lpstr>
      <vt:lpstr>PowerPoint Presentation</vt:lpstr>
      <vt:lpstr>Explorers Sailing From Hispaniola</vt:lpstr>
      <vt:lpstr>Explorers Sailing For Spain &amp; Portugal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European Colonization</vt:lpstr>
      <vt:lpstr>Explorers Sailing For Portugal</vt:lpstr>
      <vt:lpstr>European trade routes</vt:lpstr>
      <vt:lpstr>PowerPoint Presentation</vt:lpstr>
      <vt:lpstr>PowerPoint Presentation</vt:lpstr>
      <vt:lpstr>PowerPoint Presentation</vt:lpstr>
      <vt:lpstr>Explorers Sailing For France</vt:lpstr>
      <vt:lpstr>PowerPoint Presentation</vt:lpstr>
      <vt:lpstr>European Colonization</vt:lpstr>
      <vt:lpstr>PowerPoint Presentation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Colonization</dc:title>
  <dc:creator>Joseph Traeger</dc:creator>
  <cp:lastModifiedBy>Joseph Traeger</cp:lastModifiedBy>
  <cp:revision>10</cp:revision>
  <dcterms:created xsi:type="dcterms:W3CDTF">2011-08-09T20:45:07Z</dcterms:created>
  <dcterms:modified xsi:type="dcterms:W3CDTF">2017-08-11T20:11:02Z</dcterms:modified>
</cp:coreProperties>
</file>