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5143500" type="screen16x9"/>
  <p:notesSz cx="6858000" cy="9144000"/>
  <p:embeddedFontLst>
    <p:embeddedFont>
      <p:font typeface="Proxima Nova" panose="020B0604020202020204" charset="0"/>
      <p:regular r:id="rId19"/>
      <p:bold r:id="rId20"/>
      <p:italic r:id="rId21"/>
      <p:boldItalic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2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510450" y="3182312"/>
            <a:ext cx="8123100" cy="630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311700" y="991475"/>
            <a:ext cx="8520600" cy="19179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14000" b="1"/>
            </a:lvl1pPr>
            <a:lvl2pPr lvl="1" algn="ctr">
              <a:spcBef>
                <a:spcPts val="0"/>
              </a:spcBef>
              <a:buSzPct val="100000"/>
              <a:defRPr sz="14000" b="1"/>
            </a:lvl2pPr>
            <a:lvl3pPr lvl="2" algn="ctr">
              <a:spcBef>
                <a:spcPts val="0"/>
              </a:spcBef>
              <a:buSzPct val="100000"/>
              <a:defRPr sz="14000" b="1"/>
            </a:lvl3pPr>
            <a:lvl4pPr lvl="3" algn="ctr">
              <a:spcBef>
                <a:spcPts val="0"/>
              </a:spcBef>
              <a:buSzPct val="100000"/>
              <a:defRPr sz="14000" b="1"/>
            </a:lvl4pPr>
            <a:lvl5pPr lvl="4" algn="ctr">
              <a:spcBef>
                <a:spcPts val="0"/>
              </a:spcBef>
              <a:buSzPct val="100000"/>
              <a:defRPr sz="14000" b="1"/>
            </a:lvl5pPr>
            <a:lvl6pPr lvl="5" algn="ctr">
              <a:spcBef>
                <a:spcPts val="0"/>
              </a:spcBef>
              <a:buSzPct val="100000"/>
              <a:defRPr sz="14000" b="1"/>
            </a:lvl6pPr>
            <a:lvl7pPr lvl="6" algn="ctr">
              <a:spcBef>
                <a:spcPts val="0"/>
              </a:spcBef>
              <a:buSzPct val="100000"/>
              <a:defRPr sz="14000" b="1"/>
            </a:lvl7pPr>
            <a:lvl8pPr lvl="7" algn="ctr">
              <a:spcBef>
                <a:spcPts val="0"/>
              </a:spcBef>
              <a:buSzPct val="100000"/>
              <a:defRPr sz="14000" b="1"/>
            </a:lvl8pPr>
            <a:lvl9pPr lvl="8" algn="ctr">
              <a:spcBef>
                <a:spcPts val="0"/>
              </a:spcBef>
              <a:buSzPct val="100000"/>
              <a:defRPr sz="14000" b="1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311700" y="3071300"/>
            <a:ext cx="8520600" cy="901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hape 15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lt2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ubTitle" idx="1"/>
          </p:nvPr>
        </p:nvSpPr>
        <p:spPr>
          <a:xfrm>
            <a:off x="265500" y="2769000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4236825"/>
            <a:ext cx="5998800" cy="59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Proxima Nova"/>
              <a:buChar char="●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‹#›</a:t>
            </a:fld>
            <a:endParaRPr lang="en" sz="100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history.com/topics/9-11-attacks" TargetMode="External"/><Relationship Id="rId3" Type="http://schemas.openxmlformats.org/officeDocument/2006/relationships/hyperlink" Target="http://www.history.com/topics/world-war-i/world-war-i-history" TargetMode="External"/><Relationship Id="rId7" Type="http://schemas.openxmlformats.org/officeDocument/2006/relationships/hyperlink" Target="http://www.nationalreview.com/article/343870/why-did-we-invade-iraq-victor-davis-hanson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u-s-history.com/pages/h1601.html" TargetMode="External"/><Relationship Id="rId5" Type="http://schemas.openxmlformats.org/officeDocument/2006/relationships/hyperlink" Target="http://www.history.com/topics/persian-gulf-war" TargetMode="External"/><Relationship Id="rId4" Type="http://schemas.openxmlformats.org/officeDocument/2006/relationships/hyperlink" Target="https://www.apstudynotes.org/us-history/sample-essays/american-foreign-policy-isolationism-to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Isolationism VS Interventionism:</a:t>
            </a:r>
            <a:br>
              <a:rPr lang="en"/>
            </a:br>
            <a:r>
              <a:rPr lang="en"/>
              <a:t>WWI and The Iraq War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subTitle" idx="1"/>
          </p:nvPr>
        </p:nvSpPr>
        <p:spPr>
          <a:xfrm>
            <a:off x="510450" y="3182312"/>
            <a:ext cx="8123100" cy="630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mtClean="0"/>
              <a:t>APUSH</a:t>
            </a:r>
            <a:endParaRPr lang="en" dirty="0"/>
          </a:p>
          <a:p>
            <a:pPr lvl="0">
              <a:spcBef>
                <a:spcPts val="0"/>
              </a:spcBef>
              <a:buNone/>
            </a:pPr>
            <a:r>
              <a:rPr lang="en" dirty="0"/>
              <a:t>6/5/2016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Interventionism </a:t>
            </a:r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Interventionism is the direct opposite of isolationism.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Interventionism is the policy to intervene or attempt to influence events both reactively and preventively. 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After WWII, the US practiced containment to attempt to stop the spread of communism.</a:t>
            </a:r>
          </a:p>
        </p:txBody>
      </p:sp>
      <p:pic>
        <p:nvPicPr>
          <p:cNvPr id="123" name="Shape 1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67237" y="1512937"/>
            <a:ext cx="3730224" cy="2695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The Iraq War</a:t>
            </a:r>
          </a:p>
        </p:txBody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Iraq was led by dictator Saddam Hussein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There were 6 main reasons for the US entering war with Iraq.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9/11 and the 1991 Gulf War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Afghanistan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Majority Support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Possibility of WMDs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Rebuilding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Oil</a:t>
            </a:r>
          </a:p>
        </p:txBody>
      </p:sp>
      <p:pic>
        <p:nvPicPr>
          <p:cNvPr id="130" name="Shape 1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98437" y="1641912"/>
            <a:ext cx="3667824" cy="24375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The Gulf War</a:t>
            </a:r>
          </a:p>
        </p:txBody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1990-91: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In August, Saddam Hussein orders the invasion of Iraq's neighbour, Kuwait.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Saudi Arabia and Egypt urge the United States to intervene.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The United Nations requests Hussein to withdraw from Kuwait, Hussein refuses.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The Persian Gulf War begins with a massive air strike, called Operation Desert Storm.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Eventually the Iraqis retreated, though Hussein remained in power.</a:t>
            </a:r>
          </a:p>
        </p:txBody>
      </p:sp>
      <p:pic>
        <p:nvPicPr>
          <p:cNvPr id="137" name="Shape 1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07300" y="1379650"/>
            <a:ext cx="4450100" cy="29620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9/11</a:t>
            </a:r>
          </a:p>
        </p:txBody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September 11, 2001: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Two planes crash into both towers of the World Trade Center in New York.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It is later discovered that these planes were hijacked by terrorists associated with al-Qaeda.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A third plane crashes into the pentagon in Washington D.C.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Over 3,000 people killed.</a:t>
            </a:r>
          </a:p>
        </p:txBody>
      </p:sp>
      <p:pic>
        <p:nvPicPr>
          <p:cNvPr id="144" name="Shape 14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96975" y="1040887"/>
            <a:ext cx="3165225" cy="36395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Saddam Hussein</a:t>
            </a:r>
          </a:p>
        </p:txBody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Saddam Hussein had faced off against the US during the Gulf War.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Under his command, Iraq helped terrorist organizations, including al-Qaeda by provided headquarters, bases, training camps, and by selling weapons to them.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Hussein helped secular terrorist organizations that would target his enemies, in the case of al-Qaeda, Americans.</a:t>
            </a:r>
          </a:p>
        </p:txBody>
      </p:sp>
      <p:pic>
        <p:nvPicPr>
          <p:cNvPr id="151" name="Shape 15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05375" y="1531787"/>
            <a:ext cx="3539499" cy="26577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Compared To WWI</a:t>
            </a:r>
          </a:p>
        </p:txBody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The significance in comparing the Iraq War to WWI is in America’s response to a problem.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Both problems were in a continent separated from America.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Both problems had the possibility to affect Americans, but not a certainty.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With WWI, America practiced an isolationist policy.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With Iraq, America practiced a preventative interventionist policy.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This is due to a change is both government and public opinion on America’s place in the world after WWII.</a:t>
            </a:r>
          </a:p>
        </p:txBody>
      </p:sp>
      <p:sp>
        <p:nvSpPr>
          <p:cNvPr id="158" name="Shape 158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Works Cited</a:t>
            </a:r>
          </a:p>
        </p:txBody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http://www.history.com/topics/world-war-i/world-war-i-history</a:t>
            </a:r>
          </a:p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https://www.apstudynotes.org/us-history/sample-essays/american-foreign-policy-isolationism-to/</a:t>
            </a:r>
          </a:p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5"/>
              </a:rPr>
              <a:t>http://www.history.com/topics/persian-gulf-war</a:t>
            </a:r>
          </a:p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6"/>
              </a:rPr>
              <a:t>http://www.u-s-history.com/pages/h1601.html</a:t>
            </a:r>
          </a:p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7"/>
              </a:rPr>
              <a:t>http://www.nationalreview.com/article/343870/why-did-we-invade-iraq-victor-davis-hanson</a:t>
            </a:r>
          </a:p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8"/>
              </a:rPr>
              <a:t>http://www.history.com/topics/9-11-attacks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War Timeline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Revolutionary War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War of 1812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Mexican American War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Civil War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Spanish-American War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WWI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WWII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Korean War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Vietnam War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Persian Gulf War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Afghan War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Iraq War</a:t>
            </a:r>
          </a:p>
        </p:txBody>
      </p:sp>
      <p:pic>
        <p:nvPicPr>
          <p:cNvPr id="67" name="Shape 67" descr="Casgraph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11599" y="1618783"/>
            <a:ext cx="4520700" cy="24837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Isolationism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Isolationism was America’s view that European affairs should be dealt with by Europeans.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Before and during WWI, America was an Isolationist country.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Thomas Paine’s “Common Sense” contributed greatly to this view.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Common Sense provided many reasons why America should shun alliances.</a:t>
            </a:r>
          </a:p>
        </p:txBody>
      </p:sp>
      <p:pic>
        <p:nvPicPr>
          <p:cNvPr id="74" name="Shape 7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07958" y="1152474"/>
            <a:ext cx="3448815" cy="341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Social Isolationism</a:t>
            </a:r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“Europe is Europe. America is America”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Ever since the Revolutionary War and the War of 1812, Americans held a vendetta against European countries.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Not only was the government very unwilling to help European countries, but many American citizens shared this view.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America’s seeming fear of foreigners only emphasised this separation.</a:t>
            </a:r>
          </a:p>
        </p:txBody>
      </p:sp>
      <p:pic>
        <p:nvPicPr>
          <p:cNvPr id="81" name="Shape 8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07973" y="1152475"/>
            <a:ext cx="3448772" cy="3416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WWI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Escalated after the assassination of Austrian Archduke Franz Ferdinand.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The Central Powers: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Germany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Austria-Hungary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The Ottoman Empire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The Allied Powers: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Great Britain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France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Russia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Italy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Japan</a:t>
            </a:r>
          </a:p>
        </p:txBody>
      </p:sp>
      <p:pic>
        <p:nvPicPr>
          <p:cNvPr id="88" name="Shape 8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24175" y="1435825"/>
            <a:ext cx="4416349" cy="2849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The Lusitania</a:t>
            </a:r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The US public stayed opposed to joining the war until May 1915, when a German U-Boat sunk the British </a:t>
            </a:r>
            <a:r>
              <a:rPr lang="en" i="1"/>
              <a:t>Lusitania</a:t>
            </a:r>
            <a:r>
              <a:rPr lang="en"/>
              <a:t>, which was carrying many American passengers.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After the sinking of the Lusitania, the American public switched their opinion to one that was majorly anti-German.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On April 2 1917, President Woodrow Wilson called for a declaration of war on Germany.</a:t>
            </a:r>
          </a:p>
        </p:txBody>
      </p:sp>
      <p:pic>
        <p:nvPicPr>
          <p:cNvPr id="95" name="Shape 9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91162" y="1680296"/>
            <a:ext cx="3882375" cy="2360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America In WWI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With America in the picture, the Allies became drastically stronger, and eventually started pushing back all the German fronts.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Eventually, Germany was forced to seek an armistice on November 11, 1918.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After WWI, the Treaty of Versailles was created, though congress failed to approve it.</a:t>
            </a:r>
          </a:p>
        </p:txBody>
      </p:sp>
      <p:pic>
        <p:nvPicPr>
          <p:cNvPr id="102" name="Shape 10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70124" y="1542112"/>
            <a:ext cx="3924449" cy="2637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League of Nations</a:t>
            </a:r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Proxima Nova"/>
            </a:pPr>
            <a:r>
              <a:rPr lang="en"/>
              <a:t>Though Woodrow Wilson pushed the creation of the League of Nations, congress did not approve America joining the league.</a:t>
            </a:r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Proxima Nova"/>
            </a:pPr>
            <a:r>
              <a:rPr lang="en"/>
              <a:t>The American people believed that joining the League of Nations would simply drag the US into another European war.</a:t>
            </a:r>
          </a:p>
          <a:p>
            <a: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Proxima Nova"/>
            </a:pPr>
            <a:r>
              <a:rPr lang="en"/>
              <a:t>This was a large sign of America's retreating back into isolationism. </a:t>
            </a:r>
          </a:p>
        </p:txBody>
      </p:sp>
      <p:pic>
        <p:nvPicPr>
          <p:cNvPr id="109" name="Shape 10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19837" y="1048162"/>
            <a:ext cx="3625025" cy="3625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During WWII</a:t>
            </a:r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For American involvement, WWII was very much a mirror of WWI.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Like WWI, when the war first began America remained strictly isolationist.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Like WWI, America did not enter the war until Americans were attacked, in this case, by the Japanese at Pearl Harbor.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However, unlike WWI, America had been subtly helping the Allies through “Neutrality Acts” throughout the war.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In the case of WWII, the Allies were Britain, France, USSR, Australia, Belgium, Brazil, Canada, China, Denmark, Greece, Netherlands, New Zealand, Norway, Poland, South Africa, Yugoslavia</a:t>
            </a:r>
          </a:p>
        </p:txBody>
      </p:sp>
      <p:pic>
        <p:nvPicPr>
          <p:cNvPr id="116" name="Shape 1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46062" y="1511500"/>
            <a:ext cx="3772575" cy="2698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836</Words>
  <Application>Microsoft Office PowerPoint</Application>
  <PresentationFormat>On-screen Show (16:9)</PresentationFormat>
  <Paragraphs>100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Proxima Nova</vt:lpstr>
      <vt:lpstr>Arial</vt:lpstr>
      <vt:lpstr>spearmint</vt:lpstr>
      <vt:lpstr>Isolationism VS Interventionism: WWI and The Iraq War</vt:lpstr>
      <vt:lpstr>War Timeline</vt:lpstr>
      <vt:lpstr>Isolationism</vt:lpstr>
      <vt:lpstr>Social Isolationism</vt:lpstr>
      <vt:lpstr>WWI</vt:lpstr>
      <vt:lpstr>The Lusitania</vt:lpstr>
      <vt:lpstr>America In WWI</vt:lpstr>
      <vt:lpstr>The League of Nations</vt:lpstr>
      <vt:lpstr>During WWII</vt:lpstr>
      <vt:lpstr>Interventionism </vt:lpstr>
      <vt:lpstr>The Iraq War</vt:lpstr>
      <vt:lpstr>The Gulf War</vt:lpstr>
      <vt:lpstr>9/11</vt:lpstr>
      <vt:lpstr>Saddam Hussein</vt:lpstr>
      <vt:lpstr>Compared To WWI</vt:lpstr>
      <vt:lpstr>Works Cited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Isolationism VS Interventionism: WWI and The Iraq War</dc:title>
  <dc:creator>Joseph Traeger</dc:creator>
  <cp:lastModifiedBy>Joseph Traeger</cp:lastModifiedBy>
  <cp:revision>2</cp:revision>
  <dcterms:modified xsi:type="dcterms:W3CDTF">2017-08-09T21:20:34Z</dcterms:modified>
</cp:coreProperties>
</file>